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44"/>
  </p:notesMasterIdLst>
  <p:handoutMasterIdLst>
    <p:handoutMasterId r:id="rId45"/>
  </p:handoutMasterIdLst>
  <p:sldIdLst>
    <p:sldId id="371" r:id="rId2"/>
    <p:sldId id="372" r:id="rId3"/>
    <p:sldId id="317" r:id="rId4"/>
    <p:sldId id="374" r:id="rId5"/>
    <p:sldId id="378" r:id="rId6"/>
    <p:sldId id="425" r:id="rId7"/>
    <p:sldId id="426" r:id="rId8"/>
    <p:sldId id="427" r:id="rId9"/>
    <p:sldId id="42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91" r:id="rId21"/>
    <p:sldId id="353" r:id="rId22"/>
    <p:sldId id="395" r:id="rId23"/>
    <p:sldId id="396" r:id="rId24"/>
    <p:sldId id="401" r:id="rId25"/>
    <p:sldId id="400" r:id="rId26"/>
    <p:sldId id="356" r:id="rId27"/>
    <p:sldId id="402" r:id="rId28"/>
    <p:sldId id="403" r:id="rId29"/>
    <p:sldId id="404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15" r:id="rId40"/>
    <p:sldId id="422" r:id="rId41"/>
    <p:sldId id="423" r:id="rId42"/>
    <p:sldId id="424" r:id="rId43"/>
  </p:sldIdLst>
  <p:sldSz cx="9144000" cy="6858000" type="screen4x3"/>
  <p:notesSz cx="9144000" cy="6858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  <a:srgbClr val="FFFF99"/>
    <a:srgbClr val="CCECFF"/>
    <a:srgbClr val="FF0000"/>
    <a:srgbClr val="33CC33"/>
    <a:srgbClr val="CCFFFF"/>
    <a:srgbClr val="3333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66" autoAdjust="0"/>
    <p:restoredTop sz="94271" autoAdjust="0"/>
  </p:normalViewPr>
  <p:slideViewPr>
    <p:cSldViewPr>
      <p:cViewPr varScale="1">
        <p:scale>
          <a:sx n="103" d="100"/>
          <a:sy n="103" d="100"/>
        </p:scale>
        <p:origin x="-177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6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6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D8541751-E9F0-4805-BB84-5B88BE225F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0170776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92B15-30F9-478B-92DC-8CBC65846444}" type="datetimeFigureOut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1ED2E-37BB-4B9D-8EE9-8CD6C159A18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439793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3902075"/>
            <a:ext cx="3400425" cy="2949575"/>
            <a:chOff x="0" y="2458"/>
            <a:chExt cx="2142" cy="1858"/>
          </a:xfrm>
        </p:grpSpPr>
        <p:sp>
          <p:nvSpPr>
            <p:cNvPr id="5" name="Freeform 3"/>
            <p:cNvSpPr>
              <a:spLocks/>
            </p:cNvSpPr>
            <p:nvPr/>
          </p:nvSpPr>
          <p:spPr bwMode="ltGray">
            <a:xfrm>
              <a:off x="0" y="2508"/>
              <a:ext cx="2142" cy="1804"/>
            </a:xfrm>
            <a:custGeom>
              <a:avLst/>
              <a:gdLst/>
              <a:ahLst/>
              <a:cxnLst>
                <a:cxn ang="0">
                  <a:pos x="329" y="66"/>
                </a:cxn>
                <a:cxn ang="0">
                  <a:pos x="161" y="3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61" y="42"/>
                </a:cxn>
                <a:cxn ang="0">
                  <a:pos x="323" y="78"/>
                </a:cxn>
                <a:cxn ang="0">
                  <a:pos x="556" y="150"/>
                </a:cxn>
                <a:cxn ang="0">
                  <a:pos x="777" y="245"/>
                </a:cxn>
                <a:cxn ang="0">
                  <a:pos x="993" y="365"/>
                </a:cxn>
                <a:cxn ang="0">
                  <a:pos x="1196" y="503"/>
                </a:cxn>
                <a:cxn ang="0">
                  <a:pos x="1381" y="653"/>
                </a:cxn>
                <a:cxn ang="0">
                  <a:pos x="1555" y="827"/>
                </a:cxn>
                <a:cxn ang="0">
                  <a:pos x="1710" y="1019"/>
                </a:cxn>
                <a:cxn ang="0">
                  <a:pos x="1854" y="1229"/>
                </a:cxn>
                <a:cxn ang="0">
                  <a:pos x="1937" y="1366"/>
                </a:cxn>
                <a:cxn ang="0">
                  <a:pos x="2009" y="1510"/>
                </a:cxn>
                <a:cxn ang="0">
                  <a:pos x="2069" y="1654"/>
                </a:cxn>
                <a:cxn ang="0">
                  <a:pos x="2123" y="1804"/>
                </a:cxn>
                <a:cxn ang="0">
                  <a:pos x="2135" y="1804"/>
                </a:cxn>
                <a:cxn ang="0">
                  <a:pos x="2081" y="1654"/>
                </a:cxn>
                <a:cxn ang="0">
                  <a:pos x="2021" y="1510"/>
                </a:cxn>
                <a:cxn ang="0">
                  <a:pos x="1949" y="1366"/>
                </a:cxn>
                <a:cxn ang="0">
                  <a:pos x="1866" y="1223"/>
                </a:cxn>
                <a:cxn ang="0">
                  <a:pos x="1722" y="1013"/>
                </a:cxn>
                <a:cxn ang="0">
                  <a:pos x="1561" y="821"/>
                </a:cxn>
                <a:cxn ang="0">
                  <a:pos x="1387" y="647"/>
                </a:cxn>
                <a:cxn ang="0">
                  <a:pos x="1202" y="491"/>
                </a:cxn>
                <a:cxn ang="0">
                  <a:pos x="999" y="353"/>
                </a:cxn>
                <a:cxn ang="0">
                  <a:pos x="783" y="239"/>
                </a:cxn>
                <a:cxn ang="0">
                  <a:pos x="562" y="138"/>
                </a:cxn>
                <a:cxn ang="0">
                  <a:pos x="329" y="66"/>
                </a:cxn>
                <a:cxn ang="0">
                  <a:pos x="329" y="66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0" y="2458"/>
              <a:ext cx="1854" cy="1858"/>
            </a:xfrm>
            <a:custGeom>
              <a:avLst/>
              <a:gdLst/>
              <a:ahLst/>
              <a:cxnLst>
                <a:cxn ang="0">
                  <a:pos x="1854" y="1858"/>
                </a:cxn>
                <a:cxn ang="0">
                  <a:pos x="0" y="1858"/>
                </a:cxn>
                <a:cxn ang="0">
                  <a:pos x="0" y="0"/>
                </a:cxn>
                <a:cxn ang="0">
                  <a:pos x="1854" y="1858"/>
                </a:cxn>
                <a:cxn ang="0">
                  <a:pos x="1854" y="1858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ltGray">
            <a:xfrm>
              <a:off x="0" y="2735"/>
              <a:ext cx="1745" cy="1577"/>
            </a:xfrm>
            <a:custGeom>
              <a:avLst/>
              <a:gdLst/>
              <a:ahLst/>
              <a:cxnLst>
                <a:cxn ang="0">
                  <a:pos x="1640" y="1377"/>
                </a:cxn>
                <a:cxn ang="0">
                  <a:pos x="1692" y="1479"/>
                </a:cxn>
                <a:cxn ang="0">
                  <a:pos x="1732" y="1577"/>
                </a:cxn>
                <a:cxn ang="0">
                  <a:pos x="1745" y="1577"/>
                </a:cxn>
                <a:cxn ang="0">
                  <a:pos x="1703" y="1469"/>
                </a:cxn>
                <a:cxn ang="0">
                  <a:pos x="1649" y="1367"/>
                </a:cxn>
                <a:cxn ang="0">
                  <a:pos x="1535" y="1157"/>
                </a:cxn>
                <a:cxn ang="0">
                  <a:pos x="1395" y="951"/>
                </a:cxn>
                <a:cxn ang="0">
                  <a:pos x="1236" y="756"/>
                </a:cxn>
                <a:cxn ang="0">
                  <a:pos x="1061" y="582"/>
                </a:cxn>
                <a:cxn ang="0">
                  <a:pos x="876" y="426"/>
                </a:cxn>
                <a:cxn ang="0">
                  <a:pos x="672" y="294"/>
                </a:cxn>
                <a:cxn ang="0">
                  <a:pos x="455" y="174"/>
                </a:cxn>
                <a:cxn ang="0">
                  <a:pos x="234" y="7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22" y="89"/>
                </a:cxn>
                <a:cxn ang="0">
                  <a:pos x="446" y="185"/>
                </a:cxn>
                <a:cxn ang="0">
                  <a:pos x="662" y="305"/>
                </a:cxn>
                <a:cxn ang="0">
                  <a:pos x="866" y="437"/>
                </a:cxn>
                <a:cxn ang="0">
                  <a:pos x="1052" y="593"/>
                </a:cxn>
                <a:cxn ang="0">
                  <a:pos x="1226" y="767"/>
                </a:cxn>
                <a:cxn ang="0">
                  <a:pos x="1385" y="960"/>
                </a:cxn>
                <a:cxn ang="0">
                  <a:pos x="1526" y="1167"/>
                </a:cxn>
                <a:cxn ang="0">
                  <a:pos x="1640" y="1377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ltGray">
            <a:xfrm>
              <a:off x="0" y="2544"/>
              <a:ext cx="1745" cy="1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10" y="88"/>
                </a:cxn>
                <a:cxn ang="0">
                  <a:pos x="426" y="190"/>
                </a:cxn>
                <a:cxn ang="0">
                  <a:pos x="630" y="304"/>
                </a:cxn>
                <a:cxn ang="0">
                  <a:pos x="818" y="442"/>
                </a:cxn>
                <a:cxn ang="0">
                  <a:pos x="998" y="592"/>
                </a:cxn>
                <a:cxn ang="0">
                  <a:pos x="1164" y="766"/>
                </a:cxn>
                <a:cxn ang="0">
                  <a:pos x="1310" y="942"/>
                </a:cxn>
                <a:cxn ang="0">
                  <a:pos x="1454" y="1146"/>
                </a:cxn>
                <a:cxn ang="0">
                  <a:pos x="1536" y="1298"/>
                </a:cxn>
                <a:cxn ang="0">
                  <a:pos x="1614" y="1456"/>
                </a:cxn>
                <a:cxn ang="0">
                  <a:pos x="1682" y="1616"/>
                </a:cxn>
                <a:cxn ang="0">
                  <a:pos x="1733" y="1768"/>
                </a:cxn>
                <a:cxn ang="0">
                  <a:pos x="1745" y="1768"/>
                </a:cxn>
                <a:cxn ang="0">
                  <a:pos x="1691" y="1606"/>
                </a:cxn>
                <a:cxn ang="0">
                  <a:pos x="1623" y="1445"/>
                </a:cxn>
                <a:cxn ang="0">
                  <a:pos x="1547" y="1288"/>
                </a:cxn>
                <a:cxn ang="0">
                  <a:pos x="1463" y="1136"/>
                </a:cxn>
                <a:cxn ang="0">
                  <a:pos x="1320" y="932"/>
                </a:cxn>
                <a:cxn ang="0">
                  <a:pos x="1173" y="755"/>
                </a:cxn>
                <a:cxn ang="0">
                  <a:pos x="1008" y="581"/>
                </a:cxn>
                <a:cxn ang="0">
                  <a:pos x="827" y="431"/>
                </a:cxn>
                <a:cxn ang="0">
                  <a:pos x="642" y="293"/>
                </a:cxn>
                <a:cxn ang="0">
                  <a:pos x="437" y="179"/>
                </a:cxn>
                <a:cxn ang="0">
                  <a:pos x="222" y="7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6077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60779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2" name="Rectangle 12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6CC13-944F-4B43-9B11-A1C52964AF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843D1-9848-4C4E-B175-AA221E568A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3A311-3AB7-4ACB-A8E8-6A1DEDCDEB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993BB6-99F5-44CA-8D7A-4CED937ED9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78160AA-DF1D-4679-95BD-B5382BE83B7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2BBEB40-9DE5-4AB9-9FF6-DAEA0DD633E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9A3BC-3735-4C42-BDF7-B38D6B5BD4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7CE328-DF8E-4132-BA90-2E5230F77B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635D3-83BD-4243-80DB-0472ACD925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CB1EA-3F16-435D-8E28-1F09804FDA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B66531-DC8F-431A-A519-8226C4E9C3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FDAAB-3816-4D3B-BA2E-FA5DD3EC3C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5CE9D-3B3B-4A99-BDAE-C490340D37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F1CF8-E7BE-408D-BE36-10ACC616AE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0" y="3902075"/>
            <a:ext cx="3400425" cy="2949575"/>
            <a:chOff x="0" y="2458"/>
            <a:chExt cx="2142" cy="1858"/>
          </a:xfrm>
        </p:grpSpPr>
        <p:sp>
          <p:nvSpPr>
            <p:cNvPr id="159747" name="Freeform 3"/>
            <p:cNvSpPr>
              <a:spLocks/>
            </p:cNvSpPr>
            <p:nvPr/>
          </p:nvSpPr>
          <p:spPr bwMode="ltGray">
            <a:xfrm>
              <a:off x="0" y="2508"/>
              <a:ext cx="2142" cy="1804"/>
            </a:xfrm>
            <a:custGeom>
              <a:avLst/>
              <a:gdLst/>
              <a:ahLst/>
              <a:cxnLst>
                <a:cxn ang="0">
                  <a:pos x="329" y="66"/>
                </a:cxn>
                <a:cxn ang="0">
                  <a:pos x="161" y="3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61" y="42"/>
                </a:cxn>
                <a:cxn ang="0">
                  <a:pos x="323" y="78"/>
                </a:cxn>
                <a:cxn ang="0">
                  <a:pos x="556" y="150"/>
                </a:cxn>
                <a:cxn ang="0">
                  <a:pos x="777" y="245"/>
                </a:cxn>
                <a:cxn ang="0">
                  <a:pos x="993" y="365"/>
                </a:cxn>
                <a:cxn ang="0">
                  <a:pos x="1196" y="503"/>
                </a:cxn>
                <a:cxn ang="0">
                  <a:pos x="1381" y="653"/>
                </a:cxn>
                <a:cxn ang="0">
                  <a:pos x="1555" y="827"/>
                </a:cxn>
                <a:cxn ang="0">
                  <a:pos x="1710" y="1019"/>
                </a:cxn>
                <a:cxn ang="0">
                  <a:pos x="1854" y="1229"/>
                </a:cxn>
                <a:cxn ang="0">
                  <a:pos x="1937" y="1366"/>
                </a:cxn>
                <a:cxn ang="0">
                  <a:pos x="2009" y="1510"/>
                </a:cxn>
                <a:cxn ang="0">
                  <a:pos x="2069" y="1654"/>
                </a:cxn>
                <a:cxn ang="0">
                  <a:pos x="2123" y="1804"/>
                </a:cxn>
                <a:cxn ang="0">
                  <a:pos x="2135" y="1804"/>
                </a:cxn>
                <a:cxn ang="0">
                  <a:pos x="2081" y="1654"/>
                </a:cxn>
                <a:cxn ang="0">
                  <a:pos x="2021" y="1510"/>
                </a:cxn>
                <a:cxn ang="0">
                  <a:pos x="1949" y="1366"/>
                </a:cxn>
                <a:cxn ang="0">
                  <a:pos x="1866" y="1223"/>
                </a:cxn>
                <a:cxn ang="0">
                  <a:pos x="1722" y="1013"/>
                </a:cxn>
                <a:cxn ang="0">
                  <a:pos x="1561" y="821"/>
                </a:cxn>
                <a:cxn ang="0">
                  <a:pos x="1387" y="647"/>
                </a:cxn>
                <a:cxn ang="0">
                  <a:pos x="1202" y="491"/>
                </a:cxn>
                <a:cxn ang="0">
                  <a:pos x="999" y="353"/>
                </a:cxn>
                <a:cxn ang="0">
                  <a:pos x="783" y="239"/>
                </a:cxn>
                <a:cxn ang="0">
                  <a:pos x="562" y="138"/>
                </a:cxn>
                <a:cxn ang="0">
                  <a:pos x="329" y="66"/>
                </a:cxn>
                <a:cxn ang="0">
                  <a:pos x="329" y="66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9748" name="Freeform 4"/>
            <p:cNvSpPr>
              <a:spLocks/>
            </p:cNvSpPr>
            <p:nvPr/>
          </p:nvSpPr>
          <p:spPr bwMode="hidden">
            <a:xfrm>
              <a:off x="0" y="2458"/>
              <a:ext cx="1854" cy="1858"/>
            </a:xfrm>
            <a:custGeom>
              <a:avLst/>
              <a:gdLst/>
              <a:ahLst/>
              <a:cxnLst>
                <a:cxn ang="0">
                  <a:pos x="1854" y="1858"/>
                </a:cxn>
                <a:cxn ang="0">
                  <a:pos x="0" y="1858"/>
                </a:cxn>
                <a:cxn ang="0">
                  <a:pos x="0" y="0"/>
                </a:cxn>
                <a:cxn ang="0">
                  <a:pos x="1854" y="1858"/>
                </a:cxn>
                <a:cxn ang="0">
                  <a:pos x="1854" y="1858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9749" name="Freeform 5"/>
            <p:cNvSpPr>
              <a:spLocks/>
            </p:cNvSpPr>
            <p:nvPr/>
          </p:nvSpPr>
          <p:spPr bwMode="ltGray">
            <a:xfrm>
              <a:off x="0" y="2735"/>
              <a:ext cx="1745" cy="1577"/>
            </a:xfrm>
            <a:custGeom>
              <a:avLst/>
              <a:gdLst/>
              <a:ahLst/>
              <a:cxnLst>
                <a:cxn ang="0">
                  <a:pos x="1640" y="1377"/>
                </a:cxn>
                <a:cxn ang="0">
                  <a:pos x="1692" y="1479"/>
                </a:cxn>
                <a:cxn ang="0">
                  <a:pos x="1732" y="1577"/>
                </a:cxn>
                <a:cxn ang="0">
                  <a:pos x="1745" y="1577"/>
                </a:cxn>
                <a:cxn ang="0">
                  <a:pos x="1703" y="1469"/>
                </a:cxn>
                <a:cxn ang="0">
                  <a:pos x="1649" y="1367"/>
                </a:cxn>
                <a:cxn ang="0">
                  <a:pos x="1535" y="1157"/>
                </a:cxn>
                <a:cxn ang="0">
                  <a:pos x="1395" y="951"/>
                </a:cxn>
                <a:cxn ang="0">
                  <a:pos x="1236" y="756"/>
                </a:cxn>
                <a:cxn ang="0">
                  <a:pos x="1061" y="582"/>
                </a:cxn>
                <a:cxn ang="0">
                  <a:pos x="876" y="426"/>
                </a:cxn>
                <a:cxn ang="0">
                  <a:pos x="672" y="294"/>
                </a:cxn>
                <a:cxn ang="0">
                  <a:pos x="455" y="174"/>
                </a:cxn>
                <a:cxn ang="0">
                  <a:pos x="234" y="7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22" y="89"/>
                </a:cxn>
                <a:cxn ang="0">
                  <a:pos x="446" y="185"/>
                </a:cxn>
                <a:cxn ang="0">
                  <a:pos x="662" y="305"/>
                </a:cxn>
                <a:cxn ang="0">
                  <a:pos x="866" y="437"/>
                </a:cxn>
                <a:cxn ang="0">
                  <a:pos x="1052" y="593"/>
                </a:cxn>
                <a:cxn ang="0">
                  <a:pos x="1226" y="767"/>
                </a:cxn>
                <a:cxn ang="0">
                  <a:pos x="1385" y="960"/>
                </a:cxn>
                <a:cxn ang="0">
                  <a:pos x="1526" y="1167"/>
                </a:cxn>
                <a:cxn ang="0">
                  <a:pos x="1640" y="1377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9750" name="Freeform 6"/>
            <p:cNvSpPr>
              <a:spLocks/>
            </p:cNvSpPr>
            <p:nvPr/>
          </p:nvSpPr>
          <p:spPr bwMode="ltGray">
            <a:xfrm>
              <a:off x="0" y="2544"/>
              <a:ext cx="1745" cy="1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10" y="88"/>
                </a:cxn>
                <a:cxn ang="0">
                  <a:pos x="426" y="190"/>
                </a:cxn>
                <a:cxn ang="0">
                  <a:pos x="630" y="304"/>
                </a:cxn>
                <a:cxn ang="0">
                  <a:pos x="818" y="442"/>
                </a:cxn>
                <a:cxn ang="0">
                  <a:pos x="998" y="592"/>
                </a:cxn>
                <a:cxn ang="0">
                  <a:pos x="1164" y="766"/>
                </a:cxn>
                <a:cxn ang="0">
                  <a:pos x="1310" y="942"/>
                </a:cxn>
                <a:cxn ang="0">
                  <a:pos x="1454" y="1146"/>
                </a:cxn>
                <a:cxn ang="0">
                  <a:pos x="1536" y="1298"/>
                </a:cxn>
                <a:cxn ang="0">
                  <a:pos x="1614" y="1456"/>
                </a:cxn>
                <a:cxn ang="0">
                  <a:pos x="1682" y="1616"/>
                </a:cxn>
                <a:cxn ang="0">
                  <a:pos x="1733" y="1768"/>
                </a:cxn>
                <a:cxn ang="0">
                  <a:pos x="1745" y="1768"/>
                </a:cxn>
                <a:cxn ang="0">
                  <a:pos x="1691" y="1606"/>
                </a:cxn>
                <a:cxn ang="0">
                  <a:pos x="1623" y="1445"/>
                </a:cxn>
                <a:cxn ang="0">
                  <a:pos x="1547" y="1288"/>
                </a:cxn>
                <a:cxn ang="0">
                  <a:pos x="1463" y="1136"/>
                </a:cxn>
                <a:cxn ang="0">
                  <a:pos x="1320" y="932"/>
                </a:cxn>
                <a:cxn ang="0">
                  <a:pos x="1173" y="755"/>
                </a:cxn>
                <a:cxn ang="0">
                  <a:pos x="1008" y="581"/>
                </a:cxn>
                <a:cxn ang="0">
                  <a:pos x="827" y="431"/>
                </a:cxn>
                <a:cxn ang="0">
                  <a:pos x="642" y="293"/>
                </a:cxn>
                <a:cxn ang="0">
                  <a:pos x="437" y="179"/>
                </a:cxn>
                <a:cxn ang="0">
                  <a:pos x="222" y="7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9751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9752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9753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5975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975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59756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ffectLst>
                  <a:outerShdw blurRad="38100" dist="38100" dir="2700000" algn="tl">
                    <a:srgbClr val="010199"/>
                  </a:outerShdw>
                </a:effectLst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975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ffectLst>
                  <a:outerShdw blurRad="38100" dist="38100" dir="2700000" algn="tl">
                    <a:srgbClr val="010199"/>
                  </a:outerShdw>
                </a:effectLst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975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10199"/>
                  </a:outerShdw>
                </a:effectLst>
                <a:ea typeface="宋体" pitchFamily="2" charset="-122"/>
              </a:defRPr>
            </a:lvl1pPr>
          </a:lstStyle>
          <a:p>
            <a:pPr>
              <a:defRPr/>
            </a:pPr>
            <a:fld id="{049846F2-F016-4FBC-8140-EE50FADCB2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30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1" r:id="rId13"/>
    <p:sldLayoutId id="2147483832" r:id="rId14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l"/>
        <a:defRPr sz="3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4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jpeg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zh-CN" altLang="en-US" sz="5400" b="1" dirty="0" smtClean="0">
                <a:solidFill>
                  <a:srgbClr val="FFFF00"/>
                </a:solidFill>
              </a:rPr>
              <a:t>数学建模竞赛培训与指导</a:t>
            </a:r>
            <a:endParaRPr lang="zh-CN" altLang="en-US" sz="5400" b="1" dirty="0">
              <a:solidFill>
                <a:srgbClr val="FFFF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张世梅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zsm6867@163.com</a:t>
            </a: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西安交通大学城市学院数学教学部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062268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ChangeArrowheads="1"/>
          </p:cNvSpPr>
          <p:nvPr/>
        </p:nvSpPr>
        <p:spPr bwMode="auto">
          <a:xfrm>
            <a:off x="357188" y="357188"/>
            <a:ext cx="407079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一个简单的实例</a:t>
            </a:r>
            <a:endParaRPr lang="en-US" altLang="zh-CN" sz="4000" b="1" dirty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  <a:ea typeface="楷体_GB2312" pitchFamily="49" charset="-122"/>
            </a:endParaRPr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2214563" y="1249363"/>
            <a:ext cx="64293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Calibri" pitchFamily="34" charset="0"/>
              </a:rPr>
              <a:t>某种植物</a:t>
            </a:r>
            <a:r>
              <a:rPr lang="zh-CN" altLang="en-US" sz="2400" b="1" dirty="0">
                <a:solidFill>
                  <a:srgbClr val="FF0000"/>
                </a:solidFill>
                <a:latin typeface="Calibri" pitchFamily="34" charset="0"/>
              </a:rPr>
              <a:t>自由野生</a:t>
            </a:r>
            <a:r>
              <a:rPr lang="zh-CN" altLang="en-US" sz="2400" b="1" dirty="0">
                <a:latin typeface="Calibri" pitchFamily="34" charset="0"/>
              </a:rPr>
              <a:t>，调查得知其过去几年的植株数量，今后几年其数量会如何变化？</a:t>
            </a:r>
          </a:p>
        </p:txBody>
      </p:sp>
      <p:pic>
        <p:nvPicPr>
          <p:cNvPr id="1536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610" t="31293" r="26367" b="32292"/>
          <a:stretch>
            <a:fillRect/>
          </a:stretch>
        </p:blipFill>
        <p:spPr bwMode="auto">
          <a:xfrm>
            <a:off x="500063" y="1249363"/>
            <a:ext cx="1582737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25534797"/>
              </p:ext>
            </p:extLst>
          </p:nvPr>
        </p:nvGraphicFramePr>
        <p:xfrm>
          <a:off x="500063" y="2786063"/>
          <a:ext cx="6952256" cy="938866"/>
        </p:xfrm>
        <a:graphic>
          <a:graphicData uri="http://schemas.openxmlformats.org/drawingml/2006/table">
            <a:tbl>
              <a:tblPr/>
              <a:tblGrid>
                <a:gridCol w="1738064"/>
                <a:gridCol w="1738064"/>
                <a:gridCol w="1738064"/>
                <a:gridCol w="1738064"/>
              </a:tblGrid>
              <a:tr h="4694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宋体"/>
                        </a:rPr>
                        <a:t>年份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 smtClean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宋体"/>
                        </a:rPr>
                        <a:t>2016</a:t>
                      </a:r>
                      <a:endParaRPr lang="en-US" altLang="zh-CN" sz="2400" b="1" i="0" u="none" strike="noStrike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宋体"/>
                      </a:endParaRP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 smtClean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宋体"/>
                        </a:rPr>
                        <a:t>2017</a:t>
                      </a:r>
                      <a:endParaRPr lang="en-US" altLang="zh-CN" sz="2400" b="1" i="0" u="none" strike="noStrike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宋体"/>
                      </a:endParaRP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 smtClean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宋体"/>
                        </a:rPr>
                        <a:t>2018</a:t>
                      </a:r>
                      <a:endParaRPr lang="en-US" altLang="zh-CN" sz="2400" b="1" i="0" u="none" strike="noStrike" dirty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宋体"/>
                      </a:endParaRP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43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宋体"/>
                        </a:rPr>
                        <a:t>种群规模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宋体"/>
                        </a:rPr>
                        <a:t>123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宋体"/>
                        </a:rPr>
                        <a:t>156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i="0" u="none" strike="noStrike" dirty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latin typeface="宋体"/>
                        </a:rPr>
                        <a:t>？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98794604"/>
              </p:ext>
            </p:extLst>
          </p:nvPr>
        </p:nvGraphicFramePr>
        <p:xfrm>
          <a:off x="500063" y="3859336"/>
          <a:ext cx="6952256" cy="937816"/>
        </p:xfrm>
        <a:graphic>
          <a:graphicData uri="http://schemas.openxmlformats.org/drawingml/2006/table">
            <a:tbl>
              <a:tblPr/>
              <a:tblGrid>
                <a:gridCol w="1738064"/>
                <a:gridCol w="1738064"/>
                <a:gridCol w="1738064"/>
                <a:gridCol w="1738064"/>
              </a:tblGrid>
              <a:tr h="46890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x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1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2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90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y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123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156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solidFill>
                              <a:srgbClr val="FFFF00"/>
                            </a:solidFill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？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0063" y="5360441"/>
            <a:ext cx="30718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y= a×x + b</a:t>
            </a:r>
            <a:endParaRPr lang="zh-CN" alt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71875" y="5087391"/>
            <a:ext cx="307181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123= a×0 + b</a:t>
            </a:r>
          </a:p>
          <a:p>
            <a:pPr eaLnBrk="1" hangingPunct="1"/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156= a×1 + b</a:t>
            </a:r>
          </a:p>
        </p:txBody>
      </p:sp>
    </p:spTree>
    <p:extLst>
      <p:ext uri="{BB962C8B-B14F-4D97-AF65-F5344CB8AC3E}">
        <p14:creationId xmlns:p14="http://schemas.microsoft.com/office/powerpoint/2010/main" xmlns="" val="414719172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5"/>
          <p:cNvSpPr>
            <a:spLocks noChangeArrowheads="1"/>
          </p:cNvSpPr>
          <p:nvPr/>
        </p:nvSpPr>
        <p:spPr bwMode="auto">
          <a:xfrm>
            <a:off x="2214563" y="692696"/>
            <a:ext cx="64293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Calibri" pitchFamily="34" charset="0"/>
              </a:rPr>
              <a:t>某种植物自由野生，调查得知其过去几年的植株数量，今后几年其数量会如何变化？</a:t>
            </a:r>
          </a:p>
        </p:txBody>
      </p:sp>
      <p:pic>
        <p:nvPicPr>
          <p:cNvPr id="1638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610" t="31293" r="26367" b="32292"/>
          <a:stretch>
            <a:fillRect/>
          </a:stretch>
        </p:blipFill>
        <p:spPr bwMode="auto">
          <a:xfrm>
            <a:off x="500063" y="692696"/>
            <a:ext cx="1582737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0062" y="4086771"/>
            <a:ext cx="66642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y = a×x</a:t>
            </a:r>
            <a:r>
              <a:rPr lang="en-US" altLang="zh-CN" sz="32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altLang="zh-CN" sz="3200" dirty="0" err="1">
                <a:latin typeface="Times New Roman" pitchFamily="18" charset="0"/>
                <a:cs typeface="Times New Roman" pitchFamily="18" charset="0"/>
              </a:rPr>
              <a:t>b×x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+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c  (</a:t>
            </a:r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</a:rPr>
              <a:t>多项式估计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89594595"/>
              </p:ext>
            </p:extLst>
          </p:nvPr>
        </p:nvGraphicFramePr>
        <p:xfrm>
          <a:off x="500063" y="2229396"/>
          <a:ext cx="8072435" cy="568326"/>
        </p:xfrm>
        <a:graphic>
          <a:graphicData uri="http://schemas.openxmlformats.org/drawingml/2006/table">
            <a:tbl>
              <a:tblPr/>
              <a:tblGrid>
                <a:gridCol w="1153205"/>
                <a:gridCol w="1153205"/>
                <a:gridCol w="1153205"/>
                <a:gridCol w="1153205"/>
                <a:gridCol w="1153205"/>
                <a:gridCol w="1153205"/>
                <a:gridCol w="1153205"/>
              </a:tblGrid>
              <a:tr h="2841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FFFF00"/>
                          </a:solidFill>
                          <a:latin typeface="宋体"/>
                        </a:rPr>
                        <a:t>年份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FFFF00"/>
                          </a:solidFill>
                          <a:latin typeface="宋体"/>
                        </a:rPr>
                        <a:t>2011</a:t>
                      </a:r>
                      <a:endParaRPr lang="en-US" altLang="zh-CN" sz="1800" b="1" i="0" u="none" strike="noStrike" dirty="0">
                        <a:solidFill>
                          <a:srgbClr val="FFFF00"/>
                        </a:solidFill>
                        <a:latin typeface="宋体"/>
                      </a:endParaRP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FFFF00"/>
                          </a:solidFill>
                          <a:latin typeface="宋体"/>
                        </a:rPr>
                        <a:t>2014</a:t>
                      </a:r>
                      <a:endParaRPr lang="en-US" altLang="zh-CN" sz="1800" b="1" i="0" u="none" strike="noStrike" dirty="0">
                        <a:solidFill>
                          <a:srgbClr val="FFFF00"/>
                        </a:solidFill>
                        <a:latin typeface="宋体"/>
                      </a:endParaRP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FFFF00"/>
                          </a:solidFill>
                          <a:latin typeface="宋体"/>
                        </a:rPr>
                        <a:t>2015</a:t>
                      </a:r>
                      <a:endParaRPr lang="en-US" altLang="zh-CN" sz="1800" b="1" i="0" u="none" strike="noStrike" dirty="0">
                        <a:solidFill>
                          <a:srgbClr val="FFFF00"/>
                        </a:solidFill>
                        <a:latin typeface="宋体"/>
                      </a:endParaRP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FFFF00"/>
                          </a:solidFill>
                          <a:latin typeface="宋体"/>
                        </a:rPr>
                        <a:t>2016</a:t>
                      </a:r>
                      <a:endParaRPr lang="en-US" altLang="zh-CN" sz="1800" b="1" i="0" u="none" strike="noStrike" dirty="0">
                        <a:solidFill>
                          <a:srgbClr val="FFFF00"/>
                        </a:solidFill>
                        <a:latin typeface="宋体"/>
                      </a:endParaRP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FFFF00"/>
                          </a:solidFill>
                          <a:latin typeface="宋体"/>
                        </a:rPr>
                        <a:t>2017</a:t>
                      </a:r>
                      <a:endParaRPr lang="en-US" altLang="zh-CN" sz="1800" b="1" i="0" u="none" strike="noStrike" dirty="0">
                        <a:solidFill>
                          <a:srgbClr val="FFFF00"/>
                        </a:solidFill>
                        <a:latin typeface="宋体"/>
                      </a:endParaRP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 smtClean="0">
                          <a:solidFill>
                            <a:srgbClr val="FFFF00"/>
                          </a:solidFill>
                          <a:latin typeface="宋体"/>
                        </a:rPr>
                        <a:t>2018</a:t>
                      </a:r>
                      <a:endParaRPr lang="en-US" altLang="zh-CN" sz="1800" b="1" i="0" u="none" strike="noStrike" dirty="0">
                        <a:solidFill>
                          <a:srgbClr val="FFFF00"/>
                        </a:solidFill>
                        <a:latin typeface="宋体"/>
                      </a:endParaRP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FFFF00"/>
                          </a:solidFill>
                          <a:latin typeface="宋体"/>
                        </a:rPr>
                        <a:t>种群规模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>
                          <a:solidFill>
                            <a:srgbClr val="FFFF00"/>
                          </a:solidFill>
                          <a:latin typeface="宋体"/>
                        </a:rPr>
                        <a:t>45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>
                          <a:solidFill>
                            <a:srgbClr val="FFFF00"/>
                          </a:solidFill>
                          <a:latin typeface="宋体"/>
                        </a:rPr>
                        <a:t>67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>
                          <a:solidFill>
                            <a:srgbClr val="FFFF00"/>
                          </a:solidFill>
                          <a:latin typeface="宋体"/>
                        </a:rPr>
                        <a:t>89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>
                          <a:solidFill>
                            <a:srgbClr val="FFFF00"/>
                          </a:solidFill>
                          <a:latin typeface="宋体"/>
                        </a:rPr>
                        <a:t>123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>
                          <a:solidFill>
                            <a:srgbClr val="FFFF00"/>
                          </a:solidFill>
                          <a:latin typeface="宋体"/>
                        </a:rPr>
                        <a:t>156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i="0" u="none" strike="noStrike" dirty="0">
                          <a:solidFill>
                            <a:srgbClr val="FFFF00"/>
                          </a:solidFill>
                          <a:latin typeface="宋体"/>
                        </a:rPr>
                        <a:t>？</a:t>
                      </a:r>
                    </a:p>
                  </a:txBody>
                  <a:tcPr marL="9525" marR="9525" marT="95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64905414"/>
              </p:ext>
            </p:extLst>
          </p:nvPr>
        </p:nvGraphicFramePr>
        <p:xfrm>
          <a:off x="500063" y="3018383"/>
          <a:ext cx="8072437" cy="567690"/>
        </p:xfrm>
        <a:graphic>
          <a:graphicData uri="http://schemas.openxmlformats.org/drawingml/2006/table">
            <a:tbl>
              <a:tblPr/>
              <a:tblGrid>
                <a:gridCol w="1152525"/>
                <a:gridCol w="1154112"/>
                <a:gridCol w="1152525"/>
                <a:gridCol w="1154113"/>
                <a:gridCol w="1152525"/>
                <a:gridCol w="1154112"/>
                <a:gridCol w="1152525"/>
              </a:tblGrid>
              <a:tr h="171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x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1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2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3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4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5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y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宋体" charset="-122"/>
                        <a:ea typeface="宋体" charset="-122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45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67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89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123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156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宋体" charset="-122"/>
                          <a:ea typeface="宋体" charset="-122"/>
                        </a:rPr>
                        <a:t>？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00063" y="4729708"/>
            <a:ext cx="7500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Times New Roman" pitchFamily="18" charset="0"/>
                <a:cs typeface="Times New Roman" pitchFamily="18" charset="0"/>
              </a:rPr>
              <a:t>借助软件，求出方程中的系数。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063" y="5589240"/>
            <a:ext cx="6232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00"/>
                </a:solidFill>
              </a:rPr>
              <a:t>以上均为测试分析的建模方法！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402602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4"/>
          <p:cNvSpPr txBox="1">
            <a:spLocks noChangeArrowheads="1"/>
          </p:cNvSpPr>
          <p:nvPr/>
        </p:nvSpPr>
        <p:spPr bwMode="auto">
          <a:xfrm>
            <a:off x="428625" y="588044"/>
            <a:ext cx="75009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实验室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培养某种生物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不考虑自然灾害、疾病、资源突然短缺等因素的影响。另外假设：</a:t>
            </a:r>
          </a:p>
        </p:txBody>
      </p:sp>
      <p:sp>
        <p:nvSpPr>
          <p:cNvPr id="8196" name="TextBox 6"/>
          <p:cNvSpPr txBox="1">
            <a:spLocks noChangeArrowheads="1"/>
          </p:cNvSpPr>
          <p:nvPr/>
        </p:nvSpPr>
        <p:spPr bwMode="auto">
          <a:xfrm>
            <a:off x="428625" y="1432594"/>
            <a:ext cx="821531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个繁殖周期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，种群规模为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 eaLnBrk="1" hangingPunct="1">
              <a:buFont typeface="Arial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每个繁殖周期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，生物以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一定的比例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产生下一代；</a:t>
            </a:r>
          </a:p>
          <a:p>
            <a:pPr eaLnBrk="1" hangingPunct="1">
              <a:buFont typeface="Arial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每个繁殖周期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，生物有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一定的比例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死亡；</a:t>
            </a:r>
          </a:p>
          <a:p>
            <a:pPr eaLnBrk="1" hangingPunct="1">
              <a:buFont typeface="Arial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不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考虑生物的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年龄结构、性别结构等。</a:t>
            </a:r>
          </a:p>
        </p:txBody>
      </p:sp>
      <p:sp>
        <p:nvSpPr>
          <p:cNvPr id="8197" name="TextBox 7"/>
          <p:cNvSpPr txBox="1">
            <a:spLocks noChangeArrowheads="1"/>
          </p:cNvSpPr>
          <p:nvPr/>
        </p:nvSpPr>
        <p:spPr bwMode="auto">
          <a:xfrm>
            <a:off x="428625" y="3123282"/>
            <a:ext cx="821531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相邻两个繁殖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周期种群数量</a:t>
            </a:r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变化</a:t>
            </a:r>
          </a:p>
          <a:p>
            <a:pPr eaLnBrk="1" hangingPunct="1"/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 + 1) -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) = r 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) – d 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8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8198" name="TextBox 8"/>
          <p:cNvSpPr txBox="1">
            <a:spLocks noChangeArrowheads="1"/>
          </p:cNvSpPr>
          <p:nvPr/>
        </p:nvSpPr>
        <p:spPr bwMode="auto">
          <a:xfrm>
            <a:off x="428625" y="4563144"/>
            <a:ext cx="82153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itchFamily="18" charset="0"/>
                <a:cs typeface="Times New Roman" pitchFamily="18" charset="0"/>
              </a:rPr>
              <a:t>求解，得到：</a:t>
            </a:r>
            <a:endParaRPr lang="en-US" altLang="zh-CN" sz="2800" b="1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de-DE" altLang="en-US" sz="28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8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) =</a:t>
            </a:r>
            <a:r>
              <a:rPr lang="de-DE" altLang="en-US" sz="2800" b="1" i="1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(0)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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 (1 + r – d)</a:t>
            </a:r>
            <a:r>
              <a:rPr lang="de-DE" altLang="en-US" sz="2800" b="1" baseline="30000"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152015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  <p:bldP spid="8197" grpId="0" autoUpdateAnimBg="0"/>
      <p:bldP spid="819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4"/>
          <p:cNvSpPr txBox="1">
            <a:spLocks noChangeArrowheads="1"/>
          </p:cNvSpPr>
          <p:nvPr/>
        </p:nvSpPr>
        <p:spPr bwMode="auto">
          <a:xfrm>
            <a:off x="500063" y="260350"/>
            <a:ext cx="60721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相邻两个繁殖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周期种群数量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变化</a:t>
            </a:r>
          </a:p>
          <a:p>
            <a:pPr eaLnBrk="1" hangingPunct="1"/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+ 1) -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 = r 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 – d 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ctr" eaLnBrk="1" hangingPunct="1"/>
            <a:endParaRPr lang="en-US" altLang="zh-CN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de-DE" altLang="en-US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 =</a:t>
            </a:r>
            <a:r>
              <a:rPr lang="de-DE" altLang="en-US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de-DE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(0)</a:t>
            </a:r>
            <a:r>
              <a:rPr lang="de-DE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</a:t>
            </a:r>
            <a:r>
              <a:rPr lang="de-DE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(1 + r – d)</a:t>
            </a:r>
            <a:r>
              <a:rPr lang="de-DE" altLang="en-US" sz="2400" b="1" baseline="30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19" name="TextBox 5"/>
          <p:cNvSpPr txBox="1">
            <a:spLocks noChangeArrowheads="1"/>
          </p:cNvSpPr>
          <p:nvPr/>
        </p:nvSpPr>
        <p:spPr bwMode="auto">
          <a:xfrm>
            <a:off x="468313" y="2000250"/>
            <a:ext cx="7583487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参数估计：最小二乘法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/>
              <a:t>least square method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/>
            <a:endParaRPr lang="en-US" altLang="zh-CN" sz="2400" b="1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(1) -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 = r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 – d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/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(2) -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 = r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 – d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/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(3) -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 = r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 – d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/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(4) -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 = r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 – d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/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08919"/>
            <a:ext cx="4104456" cy="2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10"/>
          <p:cNvSpPr>
            <a:spLocks noChangeArrowheads="1"/>
          </p:cNvSpPr>
          <p:nvPr/>
        </p:nvSpPr>
        <p:spPr bwMode="auto">
          <a:xfrm>
            <a:off x="441150" y="5559623"/>
            <a:ext cx="84513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/>
              <a:t>按照此模型来预测</a:t>
            </a:r>
            <a:r>
              <a:rPr lang="zh-CN" altLang="en-US" sz="2400" b="1" dirty="0" smtClean="0"/>
              <a:t>，种群的</a:t>
            </a:r>
            <a:r>
              <a:rPr lang="zh-CN" altLang="en-US" sz="2400" b="1" dirty="0"/>
              <a:t>总量将快速增加，甚至趋于无穷！</a:t>
            </a:r>
          </a:p>
        </p:txBody>
      </p:sp>
    </p:spTree>
    <p:extLst>
      <p:ext uri="{BB962C8B-B14F-4D97-AF65-F5344CB8AC3E}">
        <p14:creationId xmlns:p14="http://schemas.microsoft.com/office/powerpoint/2010/main" xmlns="" val="245767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utoUpdateAnimBg="0"/>
      <p:bldP spid="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2"/>
          <p:cNvSpPr>
            <a:spLocks noChangeArrowheads="1"/>
          </p:cNvSpPr>
          <p:nvPr/>
        </p:nvSpPr>
        <p:spPr bwMode="auto">
          <a:xfrm>
            <a:off x="357188" y="3822874"/>
            <a:ext cx="84296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 smtClean="0"/>
              <a:t>种群</a:t>
            </a:r>
            <a:r>
              <a:rPr lang="zh-CN" altLang="en-US" sz="2400" b="1" dirty="0"/>
              <a:t>个体数量增多之后，增速实际上会逐渐放缓，需要对指数增长模型做改进。</a:t>
            </a:r>
          </a:p>
        </p:txBody>
      </p:sp>
      <p:pic>
        <p:nvPicPr>
          <p:cNvPr id="2253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43000"/>
            <a:ext cx="224472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15" t="8125" r="47487" b="7500"/>
          <a:stretch>
            <a:fillRect/>
          </a:stretch>
        </p:blipFill>
        <p:spPr bwMode="auto">
          <a:xfrm>
            <a:off x="3214688" y="1143000"/>
            <a:ext cx="2286000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615" t="22975" r="19231"/>
          <a:stretch>
            <a:fillRect/>
          </a:stretch>
        </p:blipFill>
        <p:spPr bwMode="auto">
          <a:xfrm>
            <a:off x="6072188" y="1143000"/>
            <a:ext cx="2786062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右箭头 12"/>
          <p:cNvSpPr>
            <a:spLocks noChangeArrowheads="1"/>
          </p:cNvSpPr>
          <p:nvPr/>
        </p:nvSpPr>
        <p:spPr bwMode="auto">
          <a:xfrm>
            <a:off x="2714625" y="2143125"/>
            <a:ext cx="500063" cy="357188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2535" name="右箭头 13"/>
          <p:cNvSpPr>
            <a:spLocks noChangeArrowheads="1"/>
          </p:cNvSpPr>
          <p:nvPr/>
        </p:nvSpPr>
        <p:spPr bwMode="auto">
          <a:xfrm>
            <a:off x="5500688" y="2143125"/>
            <a:ext cx="571500" cy="3571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146922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4"/>
          <p:cNvSpPr txBox="1">
            <a:spLocks noChangeArrowheads="1"/>
          </p:cNvSpPr>
          <p:nvPr/>
        </p:nvSpPr>
        <p:spPr bwMode="auto">
          <a:xfrm>
            <a:off x="428625" y="1071563"/>
            <a:ext cx="8215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假设</a:t>
            </a:r>
            <a:endParaRPr lang="en-US" altLang="zh-CN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繁殖率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会随着总数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增加而减少；</a:t>
            </a:r>
          </a:p>
          <a:p>
            <a:pPr eaLnBrk="1" hangingPunct="1">
              <a:buFont typeface="Arial" charset="0"/>
              <a:buChar char="•"/>
            </a:pP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死亡率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会随着总数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增加而增加；</a:t>
            </a:r>
          </a:p>
        </p:txBody>
      </p:sp>
      <p:sp>
        <p:nvSpPr>
          <p:cNvPr id="23555" name="矩形 5"/>
          <p:cNvSpPr>
            <a:spLocks noChangeArrowheads="1"/>
          </p:cNvSpPr>
          <p:nvPr/>
        </p:nvSpPr>
        <p:spPr bwMode="auto">
          <a:xfrm>
            <a:off x="357189" y="214313"/>
            <a:ext cx="52949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改进</a:t>
            </a:r>
            <a:r>
              <a:rPr lang="en-US" altLang="zh-CN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1</a:t>
            </a: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、资源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受限模型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428625" y="3071813"/>
            <a:ext cx="82153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将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设为最简单的减函数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r(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b x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，将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设为最简单的增函数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d(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) =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 p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altLang="zh-CN" sz="2400" b="1" i="1" dirty="0" err="1">
                <a:latin typeface="Times New Roman" pitchFamily="18" charset="0"/>
                <a:cs typeface="Times New Roman" pitchFamily="18" charset="0"/>
              </a:rPr>
              <a:t>qx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，其中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均为非负常数。</a:t>
            </a:r>
          </a:p>
        </p:txBody>
      </p:sp>
      <p:sp>
        <p:nvSpPr>
          <p:cNvPr id="11269" name="TextBox 7"/>
          <p:cNvSpPr txBox="1">
            <a:spLocks noChangeArrowheads="1"/>
          </p:cNvSpPr>
          <p:nvPr/>
        </p:nvSpPr>
        <p:spPr bwMode="auto">
          <a:xfrm>
            <a:off x="428625" y="2143125"/>
            <a:ext cx="82153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受生存资源限制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种群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总数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不会无限制增长；</a:t>
            </a:r>
          </a:p>
          <a:p>
            <a:pPr eaLnBrk="1" hangingPunct="1">
              <a:buFont typeface="Arial" charset="0"/>
              <a:buChar char="•"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同样不</a:t>
            </a:r>
            <a:r>
              <a:rPr lang="zh-CN" altLang="en-US" sz="2400" b="1" dirty="0" smtClean="0">
                <a:latin typeface="Times New Roman" pitchFamily="18" charset="0"/>
                <a:cs typeface="Times New Roman" pitchFamily="18" charset="0"/>
              </a:rPr>
              <a:t>考虑种群的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年龄结构、性别结构等。</a:t>
            </a:r>
          </a:p>
        </p:txBody>
      </p:sp>
      <p:sp>
        <p:nvSpPr>
          <p:cNvPr id="11270" name="矩形 12"/>
          <p:cNvSpPr>
            <a:spLocks noChangeArrowheads="1"/>
          </p:cNvSpPr>
          <p:nvPr/>
        </p:nvSpPr>
        <p:spPr bwMode="auto">
          <a:xfrm>
            <a:off x="357188" y="3956050"/>
            <a:ext cx="35861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 + 1) = (1 + r – d)*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400"/>
          </a:p>
        </p:txBody>
      </p:sp>
      <p:sp>
        <p:nvSpPr>
          <p:cNvPr id="11271" name="矩形 13"/>
          <p:cNvSpPr>
            <a:spLocks noChangeArrowheads="1"/>
          </p:cNvSpPr>
          <p:nvPr/>
        </p:nvSpPr>
        <p:spPr bwMode="auto">
          <a:xfrm>
            <a:off x="4764088" y="3956050"/>
            <a:ext cx="3819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 + 1) = [A – B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)]*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72" name="右箭头 14"/>
          <p:cNvSpPr>
            <a:spLocks noChangeArrowheads="1"/>
          </p:cNvSpPr>
          <p:nvPr/>
        </p:nvSpPr>
        <p:spPr bwMode="auto">
          <a:xfrm>
            <a:off x="3786188" y="4170363"/>
            <a:ext cx="928687" cy="142875"/>
          </a:xfrm>
          <a:prstGeom prst="rightArrow">
            <a:avLst>
              <a:gd name="adj1" fmla="val 50000"/>
              <a:gd name="adj2" fmla="val 50014"/>
            </a:avLst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endParaRPr lang="zh-CN" altLang="en-US">
              <a:latin typeface="Calibri" pitchFamily="34" charset="0"/>
            </a:endParaRPr>
          </a:p>
        </p:txBody>
      </p:sp>
      <p:sp>
        <p:nvSpPr>
          <p:cNvPr id="11273" name="矩形 15"/>
          <p:cNvSpPr>
            <a:spLocks noChangeArrowheads="1"/>
          </p:cNvSpPr>
          <p:nvPr/>
        </p:nvSpPr>
        <p:spPr bwMode="auto">
          <a:xfrm>
            <a:off x="4714875" y="4456113"/>
            <a:ext cx="3975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其中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 A = 1 +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B =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b +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q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74" name="矩形 16"/>
          <p:cNvSpPr>
            <a:spLocks noChangeArrowheads="1"/>
          </p:cNvSpPr>
          <p:nvPr/>
        </p:nvSpPr>
        <p:spPr bwMode="auto">
          <a:xfrm>
            <a:off x="357188" y="5456238"/>
            <a:ext cx="8358187" cy="830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当种群数量</a:t>
            </a:r>
            <a:r>
              <a:rPr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较少而资源充足时，即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很小时</a:t>
            </a:r>
            <a:r>
              <a:rPr lang="zh-CN" alt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种群</a:t>
            </a:r>
            <a:r>
              <a:rPr lang="zh-CN" altLang="en-US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数量</a:t>
            </a:r>
            <a:r>
              <a:rPr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必然是增加的，即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+1) &gt; 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，此时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– B 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 &gt; 1</a:t>
            </a:r>
            <a:r>
              <a:rPr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xmlns="" val="395608104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8" grpId="0" autoUpdateAnimBg="0"/>
      <p:bldP spid="11269" grpId="0" autoUpdateAnimBg="0"/>
      <p:bldP spid="11270" grpId="0" autoUpdateAnimBg="0"/>
      <p:bldP spid="11271" grpId="0" autoUpdateAnimBg="0"/>
      <p:bldP spid="11272" grpId="0" animBg="1" autoUpdateAnimBg="0"/>
      <p:bldP spid="11273" grpId="0" autoUpdateAnimBg="0"/>
      <p:bldP spid="11274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表 1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88840"/>
            <a:ext cx="4583113" cy="275431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4579" name="矩形 7"/>
          <p:cNvSpPr>
            <a:spLocks noChangeArrowheads="1"/>
          </p:cNvSpPr>
          <p:nvPr/>
        </p:nvSpPr>
        <p:spPr bwMode="auto">
          <a:xfrm>
            <a:off x="500063" y="500063"/>
            <a:ext cx="3819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 + 1) = [A – B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)]*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92" name="矩形 11"/>
          <p:cNvSpPr>
            <a:spLocks noChangeArrowheads="1"/>
          </p:cNvSpPr>
          <p:nvPr/>
        </p:nvSpPr>
        <p:spPr bwMode="auto">
          <a:xfrm>
            <a:off x="357188" y="1143000"/>
            <a:ext cx="8358187" cy="8302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但是当果蝇数量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太大时，比如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 &gt; (A – 1)/B</a:t>
            </a:r>
            <a:r>
              <a:rPr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，此时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– B 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 &lt; 1</a:t>
            </a:r>
            <a:r>
              <a:rPr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，于是果蝇数量将出现回落。</a:t>
            </a:r>
          </a:p>
        </p:txBody>
      </p:sp>
      <p:sp>
        <p:nvSpPr>
          <p:cNvPr id="12293" name="矩形 14"/>
          <p:cNvSpPr>
            <a:spLocks noChangeArrowheads="1"/>
          </p:cNvSpPr>
          <p:nvPr/>
        </p:nvSpPr>
        <p:spPr bwMode="auto">
          <a:xfrm>
            <a:off x="899592" y="2500313"/>
            <a:ext cx="11531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(A – 1)/B</a:t>
            </a:r>
            <a:endParaRPr lang="zh-CN" altLang="en-US" sz="2000" b="1" dirty="0"/>
          </a:p>
        </p:txBody>
      </p:sp>
      <p:cxnSp>
        <p:nvCxnSpPr>
          <p:cNvPr id="12294" name="直接连接符 17"/>
          <p:cNvCxnSpPr>
            <a:cxnSpLocks noChangeShapeType="1"/>
          </p:cNvCxnSpPr>
          <p:nvPr/>
        </p:nvCxnSpPr>
        <p:spPr bwMode="auto">
          <a:xfrm>
            <a:off x="2143125" y="2714625"/>
            <a:ext cx="4143375" cy="1588"/>
          </a:xfrm>
          <a:prstGeom prst="line">
            <a:avLst/>
          </a:prstGeom>
          <a:noFill/>
          <a:ln w="9525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295" name="直接箭头连接符 21"/>
          <p:cNvCxnSpPr>
            <a:cxnSpLocks noChangeShapeType="1"/>
          </p:cNvCxnSpPr>
          <p:nvPr/>
        </p:nvCxnSpPr>
        <p:spPr bwMode="auto">
          <a:xfrm rot="5400000" flipH="1" flipV="1">
            <a:off x="927894" y="3213894"/>
            <a:ext cx="2428875" cy="1587"/>
          </a:xfrm>
          <a:prstGeom prst="straightConnector1">
            <a:avLst/>
          </a:prstGeom>
          <a:noFill/>
          <a:ln w="9525">
            <a:solidFill>
              <a:srgbClr val="0070C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229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625" y="5313363"/>
            <a:ext cx="2470150" cy="1241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62300" y="5313363"/>
            <a:ext cx="2624138" cy="12144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65838" y="5286375"/>
            <a:ext cx="2006600" cy="1262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TextBox 14"/>
          <p:cNvSpPr txBox="1">
            <a:spLocks noChangeArrowheads="1"/>
          </p:cNvSpPr>
          <p:nvPr/>
        </p:nvSpPr>
        <p:spPr bwMode="auto">
          <a:xfrm>
            <a:off x="357188" y="4830763"/>
            <a:ext cx="8358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根据参数选取的不同，通解的性态会有很大差异</a:t>
            </a:r>
          </a:p>
        </p:txBody>
      </p:sp>
    </p:spTree>
    <p:extLst>
      <p:ext uri="{BB962C8B-B14F-4D97-AF65-F5344CB8AC3E}">
        <p14:creationId xmlns:p14="http://schemas.microsoft.com/office/powerpoint/2010/main" xmlns="" val="110109437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 autoUpdateAnimBg="0"/>
      <p:bldP spid="12293" grpId="0" autoUpdateAnimBg="0"/>
      <p:bldP spid="1229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4"/>
          <p:cNvSpPr txBox="1">
            <a:spLocks noChangeArrowheads="1"/>
          </p:cNvSpPr>
          <p:nvPr/>
        </p:nvSpPr>
        <p:spPr bwMode="auto">
          <a:xfrm>
            <a:off x="428625" y="1269082"/>
            <a:ext cx="82153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假设生物的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生存环境始终保持稳定，而且</a:t>
            </a:r>
          </a:p>
          <a:p>
            <a:pPr eaLnBrk="1" hangingPunct="1">
              <a:buFont typeface="Arial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个繁殖周期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，种群的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总量为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 eaLnBrk="1" hangingPunct="1">
              <a:buFont typeface="Arial" charset="0"/>
              <a:buChar char="•"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果蝇需要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个繁殖周期才能进入成年期；</a:t>
            </a:r>
          </a:p>
          <a:p>
            <a:pPr eaLnBrk="1" hangingPunct="1">
              <a:buFont typeface="Arial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每个繁殖周期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，生物以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一定的比例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产生下一代；</a:t>
            </a:r>
          </a:p>
          <a:p>
            <a:pPr eaLnBrk="1" hangingPunct="1">
              <a:buFont typeface="Arial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每个繁殖周期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，生物有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一定的比例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死亡；</a:t>
            </a:r>
          </a:p>
          <a:p>
            <a:pPr eaLnBrk="1" hangingPunct="1">
              <a:buFont typeface="Arial" charset="0"/>
              <a:buChar char="•"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不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考虑生物的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性别结构等。</a:t>
            </a:r>
          </a:p>
        </p:txBody>
      </p:sp>
      <p:sp>
        <p:nvSpPr>
          <p:cNvPr id="25603" name="矩形 5"/>
          <p:cNvSpPr>
            <a:spLocks noChangeArrowheads="1"/>
          </p:cNvSpPr>
          <p:nvPr/>
        </p:nvSpPr>
        <p:spPr bwMode="auto">
          <a:xfrm>
            <a:off x="357188" y="411832"/>
            <a:ext cx="551095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改进</a:t>
            </a:r>
            <a:r>
              <a:rPr lang="en-US" altLang="zh-CN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2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、考虑年龄因素</a:t>
            </a: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500063" y="3842419"/>
            <a:ext cx="50006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从第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期到第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n+1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期新增个体数量，应由第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n-k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个周期时的种群总量决定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.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571500" y="5055269"/>
            <a:ext cx="5500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de-DE" altLang="en-US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4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400" b="1">
                <a:latin typeface="Times New Roman" pitchFamily="18" charset="0"/>
                <a:cs typeface="Times New Roman" pitchFamily="18" charset="0"/>
              </a:rPr>
              <a:t> + 1) -</a:t>
            </a:r>
            <a:r>
              <a:rPr lang="de-DE" altLang="en-US" sz="2400" b="1" i="1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de-DE" alt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4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400" b="1">
                <a:latin typeface="Times New Roman" pitchFamily="18" charset="0"/>
                <a:cs typeface="Times New Roman" pitchFamily="18" charset="0"/>
              </a:rPr>
              <a:t>) = r (1 - d)</a:t>
            </a:r>
            <a:r>
              <a:rPr lang="de-DE" altLang="en-US" sz="2400" b="1" baseline="3000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de-DE" altLang="en-US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altLang="en-US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400" b="1" i="1">
                <a:latin typeface="Times New Roman" pitchFamily="18" charset="0"/>
                <a:cs typeface="Times New Roman" pitchFamily="18" charset="0"/>
              </a:rPr>
              <a:t>n - k</a:t>
            </a:r>
            <a:r>
              <a:rPr lang="de-DE" altLang="en-US" sz="2400" b="1">
                <a:latin typeface="Times New Roman" pitchFamily="18" charset="0"/>
                <a:cs typeface="Times New Roman" pitchFamily="18" charset="0"/>
              </a:rPr>
              <a:t>) - d </a:t>
            </a:r>
            <a:r>
              <a:rPr lang="de-DE" altLang="en-US" sz="24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24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4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400" b="1">
                <a:latin typeface="Times New Roman" pitchFamily="18" charset="0"/>
                <a:cs typeface="Times New Roman" pitchFamily="18" charset="0"/>
              </a:rPr>
              <a:t>).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4156" y="3325261"/>
            <a:ext cx="2471738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2582223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utoUpdateAnimBg="0"/>
      <p:bldP spid="13316" grpId="0" autoUpdateAnimBg="0"/>
      <p:bldP spid="13317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4"/>
          <p:cNvSpPr txBox="1">
            <a:spLocks noChangeArrowheads="1"/>
          </p:cNvSpPr>
          <p:nvPr/>
        </p:nvSpPr>
        <p:spPr bwMode="auto">
          <a:xfrm>
            <a:off x="428625" y="1290290"/>
            <a:ext cx="8215313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假设生物的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生存环境始终保持稳定，而且</a:t>
            </a:r>
          </a:p>
          <a:p>
            <a:pPr>
              <a:buFont typeface="Arial" charset="0"/>
              <a:buChar char="•"/>
              <a:defRPr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第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个繁殖周期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，种群总量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为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</a:p>
          <a:p>
            <a:pPr>
              <a:buFont typeface="Arial" charset="0"/>
              <a:buChar char="•"/>
              <a:defRPr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种群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中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雌性的比例为</a:t>
            </a:r>
            <a:r>
              <a:rPr lang="en-US" altLang="zh-CN" sz="2400" b="1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</a:p>
          <a:p>
            <a:pPr>
              <a:buFont typeface="Arial" charset="0"/>
              <a:buChar char="•"/>
              <a:defRPr/>
            </a:pP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每个繁殖周期，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雌性生物以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一定的比例</a:t>
            </a:r>
            <a:r>
              <a:rPr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产生下一代；</a:t>
            </a:r>
          </a:p>
          <a:p>
            <a:pPr>
              <a:buFont typeface="Arial" charset="0"/>
              <a:buChar char="•"/>
              <a:defRPr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每个繁殖周期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，生物有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一定的比例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死亡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.</a:t>
            </a:r>
            <a:endParaRPr lang="zh-CN" altLang="en-US" sz="2400" b="1" dirty="0">
              <a:solidFill>
                <a:srgbClr val="FFFF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6627" name="矩形 5"/>
          <p:cNvSpPr>
            <a:spLocks noChangeArrowheads="1"/>
          </p:cNvSpPr>
          <p:nvPr/>
        </p:nvSpPr>
        <p:spPr bwMode="auto">
          <a:xfrm>
            <a:off x="357189" y="433040"/>
            <a:ext cx="507890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改进3、考虑性别因素</a:t>
            </a:r>
          </a:p>
        </p:txBody>
      </p:sp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428625" y="3504852"/>
            <a:ext cx="8215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en-US" altLang="zh-CN" sz="2400" b="1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从第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期到第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n+1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期新增个体数量，应由第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个周期时的雌性果蝇的数量决定。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428625" y="5005040"/>
            <a:ext cx="8215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de-DE" altLang="en-US" sz="32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32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32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3200" b="1">
                <a:latin typeface="Times New Roman" pitchFamily="18" charset="0"/>
                <a:cs typeface="Times New Roman" pitchFamily="18" charset="0"/>
              </a:rPr>
              <a:t> + 1) -</a:t>
            </a:r>
            <a:r>
              <a:rPr lang="de-DE" altLang="en-US" sz="3200" b="1" i="1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de-DE" altLang="en-US" sz="32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32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3200" b="1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zh-CN" sz="3200" b="1" i="1">
                <a:latin typeface="Times New Roman" pitchFamily="18" charset="0"/>
                <a:cs typeface="Times New Roman" pitchFamily="18" charset="0"/>
              </a:rPr>
              <a:t>s*</a:t>
            </a:r>
            <a:r>
              <a:rPr lang="de-DE" altLang="en-US" sz="3200" b="1" i="1">
                <a:latin typeface="Times New Roman" pitchFamily="18" charset="0"/>
                <a:cs typeface="Times New Roman" pitchFamily="18" charset="0"/>
              </a:rPr>
              <a:t>r*x</a:t>
            </a:r>
            <a:r>
              <a:rPr lang="de-DE" altLang="en-US" sz="32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32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3200" b="1">
                <a:latin typeface="Times New Roman" pitchFamily="18" charset="0"/>
                <a:cs typeface="Times New Roman" pitchFamily="18" charset="0"/>
              </a:rPr>
              <a:t>) - d </a:t>
            </a:r>
            <a:r>
              <a:rPr lang="de-DE" altLang="en-US" sz="32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32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32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3200" b="1">
                <a:latin typeface="Times New Roman" pitchFamily="18" charset="0"/>
                <a:cs typeface="Times New Roman" pitchFamily="18" charset="0"/>
              </a:rPr>
              <a:t>).</a:t>
            </a:r>
            <a:endParaRPr lang="zh-CN" altLang="en-US" sz="3200" b="1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4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utoUpdateAnimBg="0"/>
      <p:bldP spid="14341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4"/>
          <p:cNvSpPr txBox="1">
            <a:spLocks noChangeArrowheads="1"/>
          </p:cNvSpPr>
          <p:nvPr/>
        </p:nvSpPr>
        <p:spPr bwMode="auto">
          <a:xfrm>
            <a:off x="428625" y="1256184"/>
            <a:ext cx="8215313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假设种群的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生存环境始终保持稳定，而且</a:t>
            </a:r>
          </a:p>
          <a:p>
            <a:pPr>
              <a:buFont typeface="Arial" charset="0"/>
              <a:buChar char="•"/>
              <a:defRPr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第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个繁殖周期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，种群的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总量为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</a:p>
          <a:p>
            <a:pPr>
              <a:buFont typeface="Arial" charset="0"/>
              <a:buChar char="•"/>
              <a:defRPr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种群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中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雌性的比例为</a:t>
            </a:r>
            <a:r>
              <a:rPr lang="en-US" altLang="zh-CN" sz="2400" b="1" i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  <a:endParaRPr lang="en-US" sz="2400" b="1" dirty="0">
              <a:solidFill>
                <a:srgbClr val="FFFF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buFont typeface="Arial" charset="0"/>
              <a:buChar char="•"/>
              <a:defRPr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生物</a:t>
            </a:r>
            <a:r>
              <a:rPr lang="zh-CN" altLang="en-US" sz="24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需要</a:t>
            </a:r>
            <a:r>
              <a:rPr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k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个繁殖周期才能进入成年期；</a:t>
            </a:r>
          </a:p>
          <a:p>
            <a:pPr>
              <a:buFont typeface="Arial" charset="0"/>
              <a:buChar char="•"/>
              <a:defRPr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每个繁殖周期，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雌性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生物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以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一定的比例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产生下一代；</a:t>
            </a:r>
          </a:p>
          <a:p>
            <a:pPr>
              <a:buFont typeface="Arial" charset="0"/>
              <a:buChar char="•"/>
              <a:defRPr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每个繁殖周期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生物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有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一定的比例</a:t>
            </a:r>
            <a:r>
              <a:rPr lang="en-US" altLang="zh-CN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死亡；</a:t>
            </a:r>
          </a:p>
          <a:p>
            <a:pPr>
              <a:buFont typeface="Arial" charset="0"/>
              <a:buChar char="•"/>
              <a:defRPr/>
            </a:pP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不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考虑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生物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</a:t>
            </a:r>
            <a:r>
              <a:rPr lang="zh-CN" altLang="en-US" sz="2400" b="1" dirty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性别结构等。</a:t>
            </a:r>
          </a:p>
        </p:txBody>
      </p:sp>
      <p:sp>
        <p:nvSpPr>
          <p:cNvPr id="27651" name="矩形 5"/>
          <p:cNvSpPr>
            <a:spLocks noChangeArrowheads="1"/>
          </p:cNvSpPr>
          <p:nvPr/>
        </p:nvSpPr>
        <p:spPr bwMode="auto">
          <a:xfrm>
            <a:off x="357189" y="404664"/>
            <a:ext cx="67350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改进4、成熟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周期与性别因素</a:t>
            </a: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428625" y="4589934"/>
            <a:ext cx="7429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Times New Roman" pitchFamily="18" charset="0"/>
                <a:cs typeface="Times New Roman" pitchFamily="18" charset="0"/>
              </a:rPr>
              <a:t>性别结构：</a:t>
            </a:r>
            <a:r>
              <a:rPr lang="de-DE" altLang="en-US" sz="28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8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 + 1) -</a:t>
            </a:r>
            <a:r>
              <a:rPr lang="de-DE" altLang="en-US" sz="2800" b="1" i="1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8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zh-CN" sz="2800" b="1" i="1">
                <a:latin typeface="Times New Roman" pitchFamily="18" charset="0"/>
                <a:cs typeface="Times New Roman" pitchFamily="18" charset="0"/>
              </a:rPr>
              <a:t>s*</a:t>
            </a:r>
            <a:r>
              <a:rPr lang="de-DE" altLang="en-US" sz="2800" b="1" i="1">
                <a:latin typeface="Times New Roman" pitchFamily="18" charset="0"/>
                <a:cs typeface="Times New Roman" pitchFamily="18" charset="0"/>
              </a:rPr>
              <a:t>r*x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8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) - d </a:t>
            </a:r>
            <a:r>
              <a:rPr lang="de-DE" altLang="en-US" sz="2800" b="1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800" b="1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800" b="1">
                <a:latin typeface="Times New Roman" pitchFamily="18" charset="0"/>
                <a:cs typeface="Times New Roman" pitchFamily="18" charset="0"/>
              </a:rPr>
              <a:t>).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428625" y="4042246"/>
            <a:ext cx="8715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Times New Roman" pitchFamily="18" charset="0"/>
                <a:cs typeface="Times New Roman" pitchFamily="18" charset="0"/>
              </a:rPr>
              <a:t>成熟周期：</a:t>
            </a:r>
            <a:r>
              <a:rPr lang="de-DE" altLang="en-US" sz="28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8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800" b="1" dirty="0">
                <a:latin typeface="Times New Roman" pitchFamily="18" charset="0"/>
                <a:cs typeface="Times New Roman" pitchFamily="18" charset="0"/>
              </a:rPr>
              <a:t> + 1) -</a:t>
            </a:r>
            <a:r>
              <a:rPr lang="de-DE" altLang="en-US" sz="2800" b="1" i="1" dirty="0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de-DE" alt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8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800" b="1" dirty="0">
                <a:latin typeface="Times New Roman" pitchFamily="18" charset="0"/>
                <a:cs typeface="Times New Roman" pitchFamily="18" charset="0"/>
              </a:rPr>
              <a:t>) = r (1 - d)</a:t>
            </a:r>
            <a:r>
              <a:rPr lang="de-DE" altLang="en-US" sz="2800" b="1" baseline="30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de-DE" alt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altLang="en-US" sz="28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800" b="1" i="1" dirty="0">
                <a:latin typeface="Times New Roman" pitchFamily="18" charset="0"/>
                <a:cs typeface="Times New Roman" pitchFamily="18" charset="0"/>
              </a:rPr>
              <a:t>n - k</a:t>
            </a:r>
            <a:r>
              <a:rPr lang="de-DE" altLang="en-US" sz="2800" b="1" dirty="0">
                <a:latin typeface="Times New Roman" pitchFamily="18" charset="0"/>
                <a:cs typeface="Times New Roman" pitchFamily="18" charset="0"/>
              </a:rPr>
              <a:t>) - d </a:t>
            </a:r>
            <a:r>
              <a:rPr lang="de-DE" altLang="en-US" sz="28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28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28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2800" b="1" dirty="0">
                <a:latin typeface="Times New Roman" pitchFamily="18" charset="0"/>
                <a:cs typeface="Times New Roman" pitchFamily="18" charset="0"/>
              </a:rPr>
              <a:t>).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6" name="TextBox 6"/>
          <p:cNvSpPr txBox="1">
            <a:spLocks noChangeArrowheads="1"/>
          </p:cNvSpPr>
          <p:nvPr/>
        </p:nvSpPr>
        <p:spPr bwMode="auto">
          <a:xfrm>
            <a:off x="0" y="5509096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de-DE" altLang="en-US" sz="32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32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32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3200" b="1" dirty="0">
                <a:latin typeface="Times New Roman" pitchFamily="18" charset="0"/>
                <a:cs typeface="Times New Roman" pitchFamily="18" charset="0"/>
              </a:rPr>
              <a:t> + 1) -</a:t>
            </a:r>
            <a:r>
              <a:rPr lang="de-DE" altLang="en-US" sz="3200" b="1" i="1" dirty="0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de-DE" altLang="en-US" sz="32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32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3200" b="1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zh-CN" sz="3200" b="1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3200" b="1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de-DE" altLang="en-US" sz="3200" b="1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de-DE" altLang="en-US" sz="3200" b="1" dirty="0">
                <a:latin typeface="Times New Roman" pitchFamily="18" charset="0"/>
                <a:cs typeface="Times New Roman" pitchFamily="18" charset="0"/>
              </a:rPr>
              <a:t>*(1 - d)</a:t>
            </a:r>
            <a:r>
              <a:rPr lang="de-DE" altLang="en-US" sz="3200" b="1" baseline="30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de-DE" alt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altLang="en-US" sz="32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32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3200" b="1" i="1" dirty="0">
                <a:latin typeface="Times New Roman" pitchFamily="18" charset="0"/>
                <a:cs typeface="Times New Roman" pitchFamily="18" charset="0"/>
              </a:rPr>
              <a:t>n - k</a:t>
            </a:r>
            <a:r>
              <a:rPr lang="de-DE" altLang="en-US" sz="3200" b="1" dirty="0">
                <a:latin typeface="Times New Roman" pitchFamily="18" charset="0"/>
                <a:cs typeface="Times New Roman" pitchFamily="18" charset="0"/>
              </a:rPr>
              <a:t>) - d </a:t>
            </a:r>
            <a:r>
              <a:rPr lang="de-DE" altLang="en-US" sz="3200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de-DE" altLang="en-US" sz="32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de-DE" altLang="en-US" sz="32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de-DE" altLang="en-US" sz="3200" b="1" dirty="0">
                <a:latin typeface="Times New Roman" pitchFamily="18" charset="0"/>
                <a:cs typeface="Times New Roman" pitchFamily="18" charset="0"/>
              </a:rPr>
              <a:t>).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592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utoUpdateAnimBg="0"/>
      <p:bldP spid="15365" grpId="0" autoUpdateAnimBg="0"/>
      <p:bldP spid="1536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827584" y="2204864"/>
            <a:ext cx="5472608" cy="432048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620688"/>
            <a:ext cx="7632848" cy="525658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主要内容</a:t>
            </a:r>
            <a:endParaRPr lang="en-US" altLang="zh-CN" sz="5400" b="1" dirty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什么是数学建模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关于数学</a:t>
            </a:r>
            <a:r>
              <a:rPr lang="zh-CN" altLang="en-US" b="1" dirty="0" smtClean="0"/>
              <a:t>建模竞赛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数学建模竞赛的培训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竞赛之外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97553177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827584" y="2780928"/>
            <a:ext cx="5472608" cy="432048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620688"/>
            <a:ext cx="7632848" cy="525658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主要内容</a:t>
            </a:r>
            <a:endParaRPr lang="en-US" altLang="zh-CN" sz="5400" b="1" dirty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什么是数学建模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关于数学</a:t>
            </a:r>
            <a:r>
              <a:rPr lang="zh-CN" altLang="en-US" b="1" dirty="0" smtClean="0"/>
              <a:t>建模竞赛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数学建模竞赛的培训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竞赛之外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8951901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5698976" cy="113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l"/>
            <a:r>
              <a:rPr lang="en-US" altLang="zh-CN" b="1" kern="1200" dirty="0">
                <a:solidFill>
                  <a:srgbClr val="FFFF00"/>
                </a:solidFill>
              </a:rPr>
              <a:t>2. </a:t>
            </a:r>
            <a:r>
              <a:rPr lang="zh-CN" altLang="en-US" b="1" kern="1200" dirty="0">
                <a:solidFill>
                  <a:srgbClr val="FFFF00"/>
                </a:solidFill>
              </a:rPr>
              <a:t>关于数学建模竞赛</a:t>
            </a:r>
          </a:p>
        </p:txBody>
      </p:sp>
      <p:sp>
        <p:nvSpPr>
          <p:cNvPr id="199684" name="Text Box 4"/>
          <p:cNvSpPr txBox="1">
            <a:spLocks noChangeArrowheads="1"/>
          </p:cNvSpPr>
          <p:nvPr/>
        </p:nvSpPr>
        <p:spPr bwMode="auto">
          <a:xfrm>
            <a:off x="611560" y="1772816"/>
            <a:ext cx="7927603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en-US" altLang="zh-CN" sz="2800" b="1" dirty="0"/>
              <a:t> 20</a:t>
            </a:r>
            <a:r>
              <a:rPr kumimoji="1" lang="zh-CN" altLang="en-US" sz="2800" b="1" dirty="0"/>
              <a:t>世纪</a:t>
            </a:r>
            <a:r>
              <a:rPr kumimoji="1" lang="en-US" altLang="zh-CN" sz="2800" b="1" dirty="0"/>
              <a:t>60~70</a:t>
            </a:r>
            <a:r>
              <a:rPr kumimoji="1" lang="zh-CN" altLang="en-US" sz="2800" b="1" dirty="0"/>
              <a:t>年代进入西方国家的大学（数学建模教材较集中地出现在</a:t>
            </a:r>
            <a:r>
              <a:rPr kumimoji="1" lang="en-US" altLang="zh-CN" sz="2800" b="1" dirty="0"/>
              <a:t>70</a:t>
            </a:r>
            <a:r>
              <a:rPr kumimoji="1" lang="zh-CN" altLang="en-US" sz="2800" b="1" dirty="0"/>
              <a:t>年代）。</a:t>
            </a:r>
          </a:p>
        </p:txBody>
      </p:sp>
      <p:sp>
        <p:nvSpPr>
          <p:cNvPr id="199685" name="Text Box 5"/>
          <p:cNvSpPr txBox="1">
            <a:spLocks noChangeArrowheads="1"/>
          </p:cNvSpPr>
          <p:nvPr/>
        </p:nvSpPr>
        <p:spPr bwMode="auto">
          <a:xfrm>
            <a:off x="611559" y="2996952"/>
            <a:ext cx="7927603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Tx/>
              <a:buChar char="•"/>
            </a:pPr>
            <a:r>
              <a:rPr kumimoji="1" lang="en-US" altLang="zh-CN" sz="2800" b="1" dirty="0"/>
              <a:t> 20</a:t>
            </a:r>
            <a:r>
              <a:rPr kumimoji="1" lang="zh-CN" altLang="en-US" sz="2800" b="1" dirty="0"/>
              <a:t>世纪</a:t>
            </a:r>
            <a:r>
              <a:rPr kumimoji="1" lang="en-US" altLang="zh-CN" sz="2800" b="1" dirty="0"/>
              <a:t>80</a:t>
            </a:r>
            <a:r>
              <a:rPr kumimoji="1" lang="zh-CN" altLang="en-US" sz="2800" b="1" dirty="0"/>
              <a:t>年代初开始进入我国大学；</a:t>
            </a:r>
            <a:r>
              <a:rPr kumimoji="1" lang="en-US" altLang="zh-CN" sz="2800" b="1" dirty="0"/>
              <a:t>1987</a:t>
            </a:r>
            <a:r>
              <a:rPr kumimoji="1" lang="zh-CN" altLang="en-US" sz="2800" b="1" dirty="0"/>
              <a:t>年出版第</a:t>
            </a:r>
            <a:r>
              <a:rPr kumimoji="1" lang="en-US" altLang="zh-CN" sz="2800" b="1" dirty="0"/>
              <a:t>1</a:t>
            </a:r>
            <a:r>
              <a:rPr kumimoji="1" lang="zh-CN" altLang="en-US" sz="2800" b="1" dirty="0"/>
              <a:t>本教材（</a:t>
            </a:r>
            <a:r>
              <a:rPr kumimoji="1" lang="en-US" altLang="zh-CN" sz="2800" b="1" dirty="0"/>
              <a:t>《</a:t>
            </a:r>
            <a:r>
              <a:rPr kumimoji="1" lang="zh-CN" altLang="en-US" sz="2800" b="1" dirty="0"/>
              <a:t>数学模型</a:t>
            </a:r>
            <a:r>
              <a:rPr kumimoji="1" lang="en-US" altLang="zh-CN" sz="2800" b="1" dirty="0"/>
              <a:t>》</a:t>
            </a:r>
            <a:r>
              <a:rPr kumimoji="1" lang="zh-CN" altLang="en-US" sz="2800" b="1" dirty="0"/>
              <a:t>，姜启源编，高教社）；</a:t>
            </a:r>
            <a:r>
              <a:rPr kumimoji="1" lang="en-US" altLang="zh-CN" sz="2800" b="1" dirty="0"/>
              <a:t>80</a:t>
            </a:r>
            <a:r>
              <a:rPr kumimoji="1" lang="zh-CN" altLang="en-US" sz="2800" b="1" dirty="0"/>
              <a:t>年代末估计</a:t>
            </a:r>
            <a:r>
              <a:rPr kumimoji="1" lang="en-US" altLang="zh-CN" sz="2800" b="1" dirty="0"/>
              <a:t>30~40</a:t>
            </a:r>
            <a:r>
              <a:rPr kumimoji="1" lang="zh-CN" altLang="en-US" sz="2800" b="1" dirty="0"/>
              <a:t>所学校开课（数学系，讲座）。</a:t>
            </a:r>
            <a:endParaRPr kumimoji="1" lang="zh-CN" altLang="en-US" b="1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7715200" cy="113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l"/>
            <a:r>
              <a:rPr lang="zh-CN" altLang="en-US" b="1" kern="1200" dirty="0" smtClean="0">
                <a:solidFill>
                  <a:srgbClr val="FFFF00"/>
                </a:solidFill>
              </a:rPr>
              <a:t>全国大学生数学建模竞赛简介</a:t>
            </a:r>
            <a:endParaRPr lang="zh-CN" altLang="en-US" b="1" kern="12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700808"/>
            <a:ext cx="770485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出题形式：</a:t>
            </a:r>
            <a:r>
              <a:rPr lang="en-US" altLang="zh-CN" sz="2400" b="1" dirty="0" smtClean="0"/>
              <a:t>A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B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C</a:t>
            </a:r>
            <a:r>
              <a:rPr lang="zh-CN" altLang="en-US" sz="2400" b="1" dirty="0" smtClean="0"/>
              <a:t>三题为</a:t>
            </a:r>
            <a:r>
              <a:rPr lang="zh-CN" altLang="en-US" sz="2400" b="1" dirty="0" smtClean="0"/>
              <a:t>本科组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D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E</a:t>
            </a:r>
            <a:r>
              <a:rPr lang="zh-CN" altLang="en-US" sz="2400" b="1" dirty="0" smtClean="0"/>
              <a:t>两</a:t>
            </a:r>
            <a:r>
              <a:rPr lang="zh-CN" altLang="en-US" sz="2400" b="1" dirty="0" smtClean="0"/>
              <a:t>题为专科组</a:t>
            </a:r>
            <a:endParaRPr lang="en-US" altLang="zh-CN" sz="2400" b="1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竞赛题一般</a:t>
            </a:r>
            <a:r>
              <a:rPr lang="zh-CN" altLang="en-US" sz="2400" b="1" dirty="0"/>
              <a:t>来源于工程技术和管理科学等方面经过适当简化加工的实际问题，</a:t>
            </a:r>
            <a:r>
              <a:rPr lang="zh-CN" altLang="en-US" sz="2400" b="1" dirty="0">
                <a:solidFill>
                  <a:srgbClr val="FF0000"/>
                </a:solidFill>
              </a:rPr>
              <a:t>不要求预先掌握深入的专门知识</a:t>
            </a:r>
            <a:r>
              <a:rPr lang="zh-CN" altLang="en-US" sz="2400" b="1" dirty="0"/>
              <a:t>，而具有较大的灵活性供参赛者发挥。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数学建模竞赛题设计要求参赛选手运用数学、计算机技术和问题背景学科等方面知识，解决极富挑战性的实际问题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主要挑战：数学与编程计算能力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66324707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7715200" cy="113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l"/>
            <a:r>
              <a:rPr lang="zh-CN" altLang="en-US" b="1" kern="1200" dirty="0" smtClean="0">
                <a:solidFill>
                  <a:srgbClr val="FFFF00"/>
                </a:solidFill>
              </a:rPr>
              <a:t>全国大学生数学建模竞赛简介</a:t>
            </a:r>
            <a:endParaRPr lang="zh-CN" altLang="en-US" b="1" kern="12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700808"/>
            <a:ext cx="770485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参赛形式：开卷</a:t>
            </a:r>
            <a:r>
              <a:rPr lang="zh-CN" altLang="en-US" sz="2400" b="1" dirty="0"/>
              <a:t>形式的通讯比赛，可以使用任意图书资料和</a:t>
            </a:r>
            <a:r>
              <a:rPr lang="zh-CN" altLang="en-US" sz="2400" b="1" dirty="0" smtClean="0"/>
              <a:t>互联网信息。由</a:t>
            </a:r>
            <a:r>
              <a:rPr lang="zh-CN" altLang="en-US" sz="2400" b="1" dirty="0"/>
              <a:t>三名学生组成一队</a:t>
            </a:r>
            <a:r>
              <a:rPr lang="zh-CN" altLang="en-US" sz="2400" b="1" dirty="0" smtClean="0"/>
              <a:t>，任选一题，最终提交一篇完整的数学建模论文</a:t>
            </a:r>
            <a:r>
              <a:rPr lang="zh-CN" altLang="en-US" sz="2400" b="1" dirty="0"/>
              <a:t>。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评阅标准：没有</a:t>
            </a:r>
            <a:r>
              <a:rPr lang="zh-CN" altLang="en-US" sz="2400" b="1" dirty="0"/>
              <a:t>事先设定的标准答案，多名专家从以下几个方面来综合评定：（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）问题分析及假设的合理性；（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）模型的正确性和创造性；（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）运算结果的正确性；（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）结论和讨论的科学性；（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）论文表达的清晰性等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评奖方式：省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直辖市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自治区各自分别阅卷，按比例推送全国评阅。</a:t>
            </a:r>
            <a:endParaRPr lang="en-US" altLang="zh-CN" sz="2400" b="1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评奖</a:t>
            </a:r>
            <a:r>
              <a:rPr lang="zh-CN" altLang="en-US" sz="2400" b="1" dirty="0" smtClean="0"/>
              <a:t>等级：优胜奖、全国一等、全国二等、省级一等、省级二等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8682795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6967"/>
            <a:ext cx="3106688" cy="113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l"/>
            <a:r>
              <a:rPr lang="zh-CN" altLang="en-US" b="1" kern="1200" dirty="0" smtClean="0">
                <a:solidFill>
                  <a:srgbClr val="FFFF00"/>
                </a:solidFill>
              </a:rPr>
              <a:t>参赛的意义</a:t>
            </a:r>
            <a:endParaRPr lang="zh-CN" altLang="en-US" b="1" kern="12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700808"/>
            <a:ext cx="7056784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培养科学研究的能力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培养通过研究学习新知识的能力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培养团结合作</a:t>
            </a:r>
            <a:r>
              <a:rPr lang="zh-CN" altLang="en-US" sz="2400" b="1" dirty="0" smtClean="0"/>
              <a:t>精神</a:t>
            </a:r>
            <a:endParaRPr lang="en-US" altLang="zh-CN" sz="2400" b="1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帮助</a:t>
            </a:r>
            <a:r>
              <a:rPr lang="zh-CN" altLang="en-US" sz="2400" b="1" dirty="0"/>
              <a:t>学生以科学理性的眼光看待事物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促进</a:t>
            </a:r>
            <a:r>
              <a:rPr lang="zh-CN" altLang="en-US" sz="2400" b="1" dirty="0"/>
              <a:t>学生对基础课教学的学习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激发</a:t>
            </a:r>
            <a:r>
              <a:rPr lang="zh-CN" altLang="en-US" sz="2400" b="1" dirty="0"/>
              <a:t>学生活学活用课堂知识的热情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帮助</a:t>
            </a:r>
            <a:r>
              <a:rPr lang="zh-CN" altLang="en-US" sz="2400" b="1" dirty="0"/>
              <a:t>学生掌握理论应用于实践的方法和思路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获奖</a:t>
            </a:r>
            <a:r>
              <a:rPr lang="zh-CN" altLang="en-US" sz="2400" b="1" dirty="0"/>
              <a:t>、声誉，有利于学生深造、就业 </a:t>
            </a:r>
          </a:p>
        </p:txBody>
      </p:sp>
    </p:spTree>
    <p:extLst>
      <p:ext uri="{BB962C8B-B14F-4D97-AF65-F5344CB8AC3E}">
        <p14:creationId xmlns:p14="http://schemas.microsoft.com/office/powerpoint/2010/main" xmlns="" val="135393641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827584" y="3356992"/>
            <a:ext cx="5472608" cy="432048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620688"/>
            <a:ext cx="7632848" cy="525658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主要内容</a:t>
            </a:r>
            <a:endParaRPr lang="en-US" altLang="zh-CN" sz="5400" b="1" dirty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什么是数学建模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关于数学</a:t>
            </a:r>
            <a:r>
              <a:rPr lang="zh-CN" altLang="en-US" b="1" dirty="0" smtClean="0"/>
              <a:t>建模竞赛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数学建模竞赛的培训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竞赛之外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2983800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852"/>
            <a:ext cx="6203032" cy="113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1" compatLnSpc="1">
            <a:prstTxWarp prst="textNoShape">
              <a:avLst/>
            </a:prstTxWarp>
          </a:bodyPr>
          <a:lstStyle/>
          <a:p>
            <a:pPr algn="l"/>
            <a:r>
              <a:rPr lang="en-US" altLang="zh-CN" b="1" kern="1200" dirty="0" smtClean="0">
                <a:solidFill>
                  <a:srgbClr val="FFFF00"/>
                </a:solidFill>
              </a:rPr>
              <a:t>3. </a:t>
            </a:r>
            <a:r>
              <a:rPr lang="zh-CN" altLang="en-US" b="1" kern="1200" dirty="0" smtClean="0">
                <a:solidFill>
                  <a:srgbClr val="FFFF00"/>
                </a:solidFill>
              </a:rPr>
              <a:t>数学建模竞赛的培训</a:t>
            </a:r>
            <a:endParaRPr lang="zh-CN" altLang="en-US" b="1" kern="1200" dirty="0">
              <a:solidFill>
                <a:srgbClr val="FFFF00"/>
              </a:solidFill>
            </a:endParaRPr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611560" y="1600200"/>
            <a:ext cx="7632848" cy="3139321"/>
          </a:xfrm>
        </p:spPr>
        <p:txBody>
          <a:bodyPr wrap="square">
            <a:spAutoFit/>
          </a:bodyPr>
          <a:lstStyle/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r>
              <a:rPr lang="zh-CN" altLang="en-US" sz="2800" b="1" kern="1200" dirty="0">
                <a:latin typeface="Arial" charset="0"/>
                <a:ea typeface="宋体" pitchFamily="2" charset="-122"/>
              </a:rPr>
              <a:t>基础知识和</a:t>
            </a:r>
            <a:r>
              <a:rPr lang="zh-CN" altLang="en-US" sz="2800" b="1" kern="1200" dirty="0" smtClean="0">
                <a:latin typeface="Arial" charset="0"/>
                <a:ea typeface="宋体" pitchFamily="2" charset="-122"/>
              </a:rPr>
              <a:t>能力：</a:t>
            </a:r>
            <a:endParaRPr lang="en-US" altLang="zh-CN" sz="2800" b="1" kern="1200" dirty="0">
              <a:latin typeface="Arial" charset="0"/>
              <a:ea typeface="宋体" pitchFamily="2" charset="-122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kern="1200" dirty="0">
                <a:latin typeface="Arial" charset="0"/>
                <a:ea typeface="宋体" pitchFamily="2" charset="-122"/>
              </a:rPr>
              <a:t>微积分、线性代数、概率论、统计学（必备）</a:t>
            </a:r>
            <a:endParaRPr lang="en-US" altLang="zh-CN" sz="2400" b="1" kern="1200" dirty="0">
              <a:latin typeface="Arial" charset="0"/>
              <a:ea typeface="宋体" pitchFamily="2" charset="-122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kern="1200" dirty="0">
                <a:latin typeface="Arial" charset="0"/>
                <a:ea typeface="宋体" pitchFamily="2" charset="-122"/>
              </a:rPr>
              <a:t>运筹学、常</a:t>
            </a:r>
            <a:r>
              <a:rPr lang="en-US" altLang="zh-CN" sz="2400" b="1" kern="1200" dirty="0">
                <a:latin typeface="Arial" charset="0"/>
                <a:ea typeface="宋体" pitchFamily="2" charset="-122"/>
              </a:rPr>
              <a:t>/</a:t>
            </a:r>
            <a:r>
              <a:rPr lang="zh-CN" altLang="en-US" sz="2400" b="1" kern="1200" dirty="0">
                <a:latin typeface="Arial" charset="0"/>
                <a:ea typeface="宋体" pitchFamily="2" charset="-122"/>
              </a:rPr>
              <a:t>偏微分方程（了解）</a:t>
            </a:r>
            <a:endParaRPr lang="en-US" altLang="zh-CN" sz="2400" b="1" kern="1200" dirty="0">
              <a:latin typeface="Arial" charset="0"/>
              <a:ea typeface="宋体" pitchFamily="2" charset="-122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kern="1200" dirty="0">
                <a:latin typeface="Arial" charset="0"/>
                <a:ea typeface="宋体" pitchFamily="2" charset="-122"/>
              </a:rPr>
              <a:t>数学建模（熟悉）</a:t>
            </a:r>
            <a:endParaRPr lang="en-US" altLang="zh-CN" sz="2400" b="1" kern="1200" dirty="0">
              <a:latin typeface="Arial" charset="0"/>
              <a:ea typeface="宋体" pitchFamily="2" charset="-122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b="1" kern="1200" dirty="0">
              <a:latin typeface="Arial" charset="0"/>
              <a:ea typeface="宋体" pitchFamily="2" charset="-122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kern="1200" dirty="0">
                <a:latin typeface="Arial" charset="0"/>
                <a:ea typeface="宋体" pitchFamily="2" charset="-122"/>
              </a:rPr>
              <a:t>数值算法、</a:t>
            </a:r>
            <a:r>
              <a:rPr lang="en-US" altLang="zh-CN" sz="2400" b="1" kern="1200" dirty="0">
                <a:latin typeface="Arial" charset="0"/>
                <a:ea typeface="宋体" pitchFamily="2" charset="-122"/>
              </a:rPr>
              <a:t>MATLAB</a:t>
            </a:r>
            <a:r>
              <a:rPr lang="zh-CN" altLang="en-US" sz="2400" b="1" kern="1200" dirty="0">
                <a:latin typeface="Arial" charset="0"/>
                <a:ea typeface="宋体" pitchFamily="2" charset="-122"/>
              </a:rPr>
              <a:t>编程、统计软件应用</a:t>
            </a:r>
            <a:endParaRPr lang="en-US" altLang="zh-CN" sz="2400" b="1" kern="1200" dirty="0">
              <a:latin typeface="Arial" charset="0"/>
              <a:ea typeface="宋体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2"/>
          <a:srcRect l="11978" t="3451" r="12462" b="4198"/>
          <a:stretch>
            <a:fillRect/>
          </a:stretch>
        </p:blipFill>
        <p:spPr bwMode="auto">
          <a:xfrm>
            <a:off x="4143372" y="3429000"/>
            <a:ext cx="2171715" cy="271464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852"/>
            <a:ext cx="3178696" cy="113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1" compatLnSpc="1">
            <a:prstTxWarp prst="textNoShape">
              <a:avLst/>
            </a:prstTxWarp>
          </a:bodyPr>
          <a:lstStyle/>
          <a:p>
            <a:pPr algn="l"/>
            <a:r>
              <a:rPr lang="zh-CN" altLang="en-US" b="1" kern="1200" dirty="0" smtClean="0">
                <a:solidFill>
                  <a:srgbClr val="FFFF00"/>
                </a:solidFill>
              </a:rPr>
              <a:t>常用参考书</a:t>
            </a:r>
            <a:endParaRPr lang="zh-CN" altLang="en-US" b="1" kern="1200" dirty="0">
              <a:solidFill>
                <a:srgbClr val="FFFF00"/>
              </a:solidFill>
            </a:endParaRP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428736"/>
            <a:ext cx="3500462" cy="471266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7" name="Picture 2" descr="数学建模优秀论文精选与点评（2005-2010）"/>
          <p:cNvPicPr>
            <a:picLocks noChangeAspect="1" noChangeArrowheads="1"/>
          </p:cNvPicPr>
          <p:nvPr/>
        </p:nvPicPr>
        <p:blipFill>
          <a:blip r:embed="rId4"/>
          <a:srcRect l="14563" r="14563" b="4166"/>
          <a:stretch>
            <a:fillRect/>
          </a:stretch>
        </p:blipFill>
        <p:spPr bwMode="auto">
          <a:xfrm>
            <a:off x="6429388" y="3429000"/>
            <a:ext cx="2154020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2124917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6967"/>
            <a:ext cx="2818656" cy="113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l"/>
            <a:r>
              <a:rPr lang="zh-CN" altLang="en-US" b="1" kern="1200" dirty="0" smtClean="0">
                <a:solidFill>
                  <a:srgbClr val="FFFF00"/>
                </a:solidFill>
              </a:rPr>
              <a:t>培训重点</a:t>
            </a:r>
            <a:endParaRPr lang="zh-CN" altLang="en-US" b="1" kern="12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700808"/>
            <a:ext cx="705678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团队</a:t>
            </a:r>
            <a:r>
              <a:rPr lang="zh-CN" altLang="en-US" sz="2400" b="1" dirty="0" smtClean="0"/>
              <a:t>协作精神</a:t>
            </a:r>
            <a:endParaRPr lang="en-US" altLang="zh-CN" sz="2400" b="1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案例教学以培养数学建模思维方式</a:t>
            </a:r>
            <a:endParaRPr lang="en-US" altLang="zh-CN" sz="24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/>
              <a:t>数学建模论文的</a:t>
            </a:r>
            <a:r>
              <a:rPr lang="zh-CN" altLang="en-US" sz="2400" b="1" dirty="0" smtClean="0"/>
              <a:t>写作</a:t>
            </a:r>
            <a:endParaRPr lang="en-US" altLang="zh-CN" sz="2400" b="1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sz="2400" b="1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FF00"/>
                </a:solidFill>
              </a:rPr>
              <a:t>检索文献能力</a:t>
            </a:r>
            <a:endParaRPr lang="en-US" altLang="zh-CN" sz="2400" b="1" dirty="0" smtClean="0">
              <a:solidFill>
                <a:srgbClr val="FFFF00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FF00"/>
                </a:solidFill>
              </a:rPr>
              <a:t>基于数学建模的创新思维</a:t>
            </a:r>
            <a:endParaRPr lang="en-US" altLang="zh-CN" sz="2400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776518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7"/>
          <p:cNvSpPr txBox="1">
            <a:spLocks noChangeArrowheads="1"/>
          </p:cNvSpPr>
          <p:nvPr/>
        </p:nvSpPr>
        <p:spPr bwMode="auto">
          <a:xfrm>
            <a:off x="614363" y="2143125"/>
            <a:ext cx="4500562" cy="428625"/>
          </a:xfrm>
          <a:prstGeom prst="rect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r>
              <a:rPr lang="zh-CN" altLang="en-US" sz="2400" b="1">
                <a:solidFill>
                  <a:srgbClr val="FF0000"/>
                </a:solidFill>
                <a:ea typeface="楷体_GB2312" pitchFamily="49" charset="-122"/>
              </a:rPr>
              <a:t>问题：北京的空气质量好不好？</a:t>
            </a:r>
            <a:endParaRPr lang="en-US" altLang="zh-CN" sz="2400" b="1">
              <a:solidFill>
                <a:srgbClr val="FF0000"/>
              </a:solidFill>
              <a:ea typeface="楷体_GB2312" pitchFamily="49" charset="-122"/>
            </a:endParaRPr>
          </a:p>
          <a:p>
            <a:endParaRPr lang="zh-CN" altLang="en-US" sz="2400" b="1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285750" y="1592263"/>
            <a:ext cx="540067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b="1" kern="0" dirty="0">
                <a:latin typeface="黑体" pitchFamily="2" charset="-122"/>
                <a:ea typeface="黑体" pitchFamily="2" charset="-122"/>
              </a:rPr>
              <a:t>正确理解题目含义和目的</a:t>
            </a:r>
          </a:p>
        </p:txBody>
      </p:sp>
      <p:sp>
        <p:nvSpPr>
          <p:cNvPr id="11269" name="Text Box 7"/>
          <p:cNvSpPr txBox="1">
            <a:spLocks noChangeArrowheads="1"/>
          </p:cNvSpPr>
          <p:nvPr/>
        </p:nvSpPr>
        <p:spPr bwMode="auto">
          <a:xfrm>
            <a:off x="614363" y="2714625"/>
            <a:ext cx="4533900" cy="428625"/>
          </a:xfrm>
          <a:prstGeom prst="rect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r>
              <a:rPr lang="zh-CN" altLang="en-US" sz="2400" b="1">
                <a:solidFill>
                  <a:srgbClr val="FF0000"/>
                </a:solidFill>
                <a:ea typeface="楷体_GB2312" pitchFamily="49" charset="-122"/>
              </a:rPr>
              <a:t>什么是空气质量？</a:t>
            </a:r>
          </a:p>
        </p:txBody>
      </p:sp>
      <p:sp>
        <p:nvSpPr>
          <p:cNvPr id="11271" name="矩形 6"/>
          <p:cNvSpPr>
            <a:spLocks noChangeArrowheads="1"/>
          </p:cNvSpPr>
          <p:nvPr/>
        </p:nvSpPr>
        <p:spPr bwMode="auto">
          <a:xfrm>
            <a:off x="571500" y="3286125"/>
            <a:ext cx="76438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ea typeface="楷体_GB2312" pitchFamily="49" charset="-122"/>
              </a:rPr>
              <a:t>空气质量：粉尘颗粒、化学物质含量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4714875"/>
            <a:ext cx="2795588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63" y="1571625"/>
            <a:ext cx="2579687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0250" y="4714875"/>
            <a:ext cx="2801938" cy="185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椭圆 14"/>
          <p:cNvSpPr/>
          <p:nvPr/>
        </p:nvSpPr>
        <p:spPr>
          <a:xfrm>
            <a:off x="7000875" y="5572125"/>
            <a:ext cx="1214438" cy="7858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北京</a:t>
            </a:r>
          </a:p>
        </p:txBody>
      </p:sp>
      <p:cxnSp>
        <p:nvCxnSpPr>
          <p:cNvPr id="17" name="直接箭头连接符 16"/>
          <p:cNvCxnSpPr>
            <a:stCxn id="15" idx="0"/>
            <a:endCxn id="11279" idx="2"/>
          </p:cNvCxnSpPr>
          <p:nvPr/>
        </p:nvCxnSpPr>
        <p:spPr>
          <a:xfrm rot="16200000" flipV="1">
            <a:off x="7165182" y="5128419"/>
            <a:ext cx="779462" cy="1079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2"/>
            <a:endCxn id="11275" idx="3"/>
          </p:cNvCxnSpPr>
          <p:nvPr/>
        </p:nvCxnSpPr>
        <p:spPr>
          <a:xfrm rot="10800000">
            <a:off x="6072188" y="5643563"/>
            <a:ext cx="928687" cy="3222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609600" y="3857625"/>
            <a:ext cx="4533900" cy="428625"/>
          </a:xfrm>
          <a:prstGeom prst="rect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</p:spPr>
        <p:txBody>
          <a:bodyPr wrap="none"/>
          <a:lstStyle/>
          <a:p>
            <a:r>
              <a:rPr lang="zh-CN" altLang="en-US" sz="2400" b="1">
                <a:solidFill>
                  <a:srgbClr val="FF0000"/>
                </a:solidFill>
                <a:ea typeface="楷体_GB2312" pitchFamily="49" charset="-122"/>
              </a:rPr>
              <a:t>什么是北京？</a:t>
            </a:r>
          </a:p>
        </p:txBody>
      </p:sp>
      <p:sp>
        <p:nvSpPr>
          <p:cNvPr id="45069" name="矩形 15"/>
          <p:cNvSpPr>
            <a:spLocks noChangeArrowheads="1"/>
          </p:cNvSpPr>
          <p:nvPr/>
        </p:nvSpPr>
        <p:spPr bwMode="auto">
          <a:xfrm>
            <a:off x="357188" y="357188"/>
            <a:ext cx="7197723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1" compatLnSpc="1">
            <a:prstTxWarp prst="textNoShape">
              <a:avLst/>
            </a:prstTxWarp>
          </a:bodyPr>
          <a:lstStyle/>
          <a:p>
            <a:pPr eaLnBrk="0" hangingPunct="0"/>
            <a:r>
              <a:rPr lang="zh-CN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至关重要</a:t>
            </a:r>
            <a:r>
              <a:rPr lang="zh-CN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的一步</a:t>
            </a:r>
            <a:r>
              <a:rPr lang="zh-CN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：</a:t>
            </a:r>
            <a:r>
              <a:rPr lang="zh-CN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检索</a:t>
            </a:r>
            <a:r>
              <a:rPr lang="zh-CN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文献</a:t>
            </a:r>
            <a:endParaRPr lang="zh-CN" alt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279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5063" y="3071813"/>
            <a:ext cx="2571750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2539889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9" grpId="0"/>
      <p:bldP spid="11269" grpId="0" animBg="1"/>
      <p:bldP spid="11271" grpId="0"/>
      <p:bldP spid="15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204797" y="188913"/>
            <a:ext cx="8724921" cy="865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>
              <a:defRPr/>
            </a:pPr>
            <a:r>
              <a:rPr lang="en-US" altLang="zh-CN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1. </a:t>
            </a:r>
            <a:r>
              <a:rPr lang="zh-CN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什么</a:t>
            </a:r>
            <a:r>
              <a:rPr lang="zh-CN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是</a:t>
            </a:r>
            <a:r>
              <a:rPr lang="zh-CN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数学建模</a:t>
            </a:r>
            <a:endParaRPr lang="zh-CN" alt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5363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270000"/>
            <a:ext cx="4608513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9738" y="1196975"/>
            <a:ext cx="3155950" cy="133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0063" y="2563813"/>
            <a:ext cx="3095625" cy="226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82" name="Text Box 14"/>
          <p:cNvSpPr txBox="1">
            <a:spLocks noChangeArrowheads="1"/>
          </p:cNvSpPr>
          <p:nvPr/>
        </p:nvSpPr>
        <p:spPr bwMode="auto">
          <a:xfrm>
            <a:off x="250825" y="4865688"/>
            <a:ext cx="8424863" cy="1587500"/>
          </a:xfrm>
          <a:prstGeom prst="rect">
            <a:avLst/>
          </a:prstGeom>
          <a:solidFill>
            <a:srgbClr val="33CC33">
              <a:alpha val="39999"/>
            </a:srgb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 smtClean="0">
                <a:solidFill>
                  <a:srgbClr val="FFFF66"/>
                </a:solidFill>
                <a:latin typeface="Times New Roman" pitchFamily="18" charset="0"/>
                <a:ea typeface="楷体_GB2312" pitchFamily="49" charset="-122"/>
              </a:rPr>
              <a:t>数学建模 </a:t>
            </a:r>
            <a:r>
              <a:rPr kumimoji="1" lang="en-US" altLang="zh-CN" sz="2800" b="1" dirty="0">
                <a:solidFill>
                  <a:srgbClr val="FFFF66"/>
                </a:solidFill>
                <a:latin typeface="Times New Roman" pitchFamily="18" charset="0"/>
                <a:ea typeface="楷体_GB2312" pitchFamily="49" charset="-122"/>
              </a:rPr>
              <a:t>(Mathematical </a:t>
            </a:r>
            <a:r>
              <a:rPr kumimoji="1" lang="en-US" altLang="zh-CN" sz="2800" b="1" dirty="0" smtClean="0">
                <a:solidFill>
                  <a:srgbClr val="FFFF66"/>
                </a:solidFill>
                <a:latin typeface="Times New Roman" pitchFamily="18" charset="0"/>
                <a:ea typeface="楷体_GB2312" pitchFamily="49" charset="-122"/>
              </a:rPr>
              <a:t>Modeling) </a:t>
            </a:r>
            <a:endParaRPr kumimoji="1" lang="en-US" altLang="zh-CN" sz="2800" b="1" dirty="0">
              <a:solidFill>
                <a:srgbClr val="FFFF66"/>
              </a:solidFill>
              <a:latin typeface="Times New Roman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用数学语言和数学方法</a:t>
            </a:r>
            <a:r>
              <a:rPr kumimoji="1" lang="zh-CN" altLang="en-US" sz="2800" b="1" dirty="0" smtClean="0">
                <a:latin typeface="Times New Roman" pitchFamily="18" charset="0"/>
                <a:ea typeface="楷体_GB2312" pitchFamily="49" charset="-122"/>
              </a:rPr>
              <a:t>，建立描述现实问题的模型，</a:t>
            </a: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并在此基础上进行分析和研究。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8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57188" y="285750"/>
            <a:ext cx="8186737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2800" b="1" kern="0" dirty="0">
                <a:latin typeface="黑体" pitchFamily="2" charset="-122"/>
                <a:ea typeface="黑体" pitchFamily="2" charset="-122"/>
              </a:rPr>
              <a:t>某科技园区的空气质量如何？</a:t>
            </a:r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2"/>
          <a:srcRect l="5127" t="12373" r="11377" b="9866"/>
          <a:stretch>
            <a:fillRect/>
          </a:stretch>
        </p:blipFill>
        <p:spPr bwMode="auto">
          <a:xfrm>
            <a:off x="500063" y="1000125"/>
            <a:ext cx="81438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00063" y="1000125"/>
          <a:ext cx="8143932" cy="442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22"/>
                <a:gridCol w="1357322"/>
                <a:gridCol w="1357322"/>
                <a:gridCol w="1357322"/>
                <a:gridCol w="1357322"/>
                <a:gridCol w="1357322"/>
              </a:tblGrid>
              <a:tr h="73819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819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819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819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819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819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1857375" y="1357313"/>
            <a:ext cx="2643188" cy="857250"/>
          </a:xfrm>
          <a:prstGeom prst="roundRect">
            <a:avLst/>
          </a:prstGeom>
          <a:solidFill>
            <a:srgbClr val="4F81BD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4429125" y="2500313"/>
            <a:ext cx="1571625" cy="1143000"/>
          </a:xfrm>
          <a:prstGeom prst="roundRect">
            <a:avLst/>
          </a:prstGeom>
          <a:solidFill>
            <a:srgbClr val="4F81BD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600" dirty="0"/>
          </a:p>
        </p:txBody>
      </p:sp>
      <p:sp>
        <p:nvSpPr>
          <p:cNvPr id="9" name="圆角矩形 8"/>
          <p:cNvSpPr/>
          <p:nvPr/>
        </p:nvSpPr>
        <p:spPr>
          <a:xfrm>
            <a:off x="2643188" y="3571875"/>
            <a:ext cx="1500187" cy="857250"/>
          </a:xfrm>
          <a:prstGeom prst="roundRect">
            <a:avLst/>
          </a:prstGeom>
          <a:solidFill>
            <a:srgbClr val="4F81BD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929188" y="3857625"/>
            <a:ext cx="1500187" cy="857250"/>
          </a:xfrm>
          <a:prstGeom prst="roundRect">
            <a:avLst/>
          </a:prstGeom>
          <a:solidFill>
            <a:srgbClr val="4F81BD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000625" y="1643063"/>
            <a:ext cx="1214438" cy="500062"/>
          </a:xfrm>
          <a:prstGeom prst="roundRect">
            <a:avLst/>
          </a:prstGeom>
          <a:solidFill>
            <a:srgbClr val="E2E725">
              <a:alpha val="4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929063" y="2428875"/>
            <a:ext cx="357187" cy="1071563"/>
          </a:xfrm>
          <a:prstGeom prst="roundRect">
            <a:avLst/>
          </a:prstGeom>
          <a:solidFill>
            <a:srgbClr val="E2E725">
              <a:alpha val="4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214813" y="3643313"/>
            <a:ext cx="714375" cy="1571625"/>
          </a:xfrm>
          <a:prstGeom prst="roundRect">
            <a:avLst/>
          </a:prstGeom>
          <a:solidFill>
            <a:srgbClr val="E2E725">
              <a:alpha val="4274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28625" y="5500688"/>
            <a:ext cx="8358188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FFF00"/>
                </a:solidFill>
              </a:rPr>
              <a:t>对所有探测点数据取平均值；</a:t>
            </a:r>
            <a:endParaRPr lang="en-US" altLang="zh-CN" sz="2000" b="1">
              <a:solidFill>
                <a:srgbClr val="FFFF00"/>
              </a:solidFill>
            </a:endParaRPr>
          </a:p>
          <a:p>
            <a:r>
              <a:rPr lang="zh-CN" altLang="en-US" sz="2000" b="1">
                <a:solidFill>
                  <a:srgbClr val="FFFF00"/>
                </a:solidFill>
              </a:rPr>
              <a:t>按不同类型区域的面积取加权平均值；</a:t>
            </a:r>
            <a:endParaRPr lang="en-US" altLang="zh-CN" sz="2000" b="1">
              <a:solidFill>
                <a:srgbClr val="FFFF00"/>
              </a:solidFill>
            </a:endParaRPr>
          </a:p>
          <a:p>
            <a:r>
              <a:rPr lang="zh-CN" altLang="en-US" sz="2000" b="1">
                <a:solidFill>
                  <a:srgbClr val="FFFF00"/>
                </a:solidFill>
              </a:rPr>
              <a:t>按不同类型区域的人数取加权平均值；</a:t>
            </a:r>
            <a:endParaRPr lang="en-US" altLang="zh-CN" sz="2000" b="1">
              <a:solidFill>
                <a:srgbClr val="FFFF00"/>
              </a:solidFill>
            </a:endParaRPr>
          </a:p>
          <a:p>
            <a:r>
              <a:rPr lang="en-US" altLang="zh-CN" sz="2000" b="1">
                <a:solidFill>
                  <a:srgbClr val="FFFF00"/>
                </a:solidFill>
              </a:rPr>
              <a:t>…</a:t>
            </a:r>
            <a:endParaRPr lang="zh-CN" altLang="en-US" sz="20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007053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57200" y="1500188"/>
            <a:ext cx="8186738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黑体" pitchFamily="2" charset="-122"/>
                <a:ea typeface="黑体" pitchFamily="2" charset="-122"/>
              </a:rPr>
              <a:t>了解已有的研究成果和结论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/>
          <a:srcRect l="9961" t="27100" r="30273" b="32617"/>
          <a:stretch>
            <a:fillRect/>
          </a:stretch>
        </p:blipFill>
        <p:spPr bwMode="auto">
          <a:xfrm>
            <a:off x="5214938" y="2214563"/>
            <a:ext cx="3576637" cy="1928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/>
          <a:srcRect l="11316" t="8237" r="17776" b="61729"/>
          <a:stretch>
            <a:fillRect/>
          </a:stretch>
        </p:blipFill>
        <p:spPr bwMode="auto">
          <a:xfrm>
            <a:off x="928688" y="2214563"/>
            <a:ext cx="4216400" cy="1428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/>
          <a:srcRect l="12892" t="30766" r="32022" b="37820"/>
          <a:stretch>
            <a:fillRect/>
          </a:stretch>
        </p:blipFill>
        <p:spPr bwMode="auto">
          <a:xfrm>
            <a:off x="928688" y="3786188"/>
            <a:ext cx="4227512" cy="1928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5"/>
          <a:srcRect l="11134" t="44131" r="33780" b="28764"/>
          <a:stretch>
            <a:fillRect/>
          </a:stretch>
        </p:blipFill>
        <p:spPr bwMode="auto">
          <a:xfrm>
            <a:off x="5214938" y="4308475"/>
            <a:ext cx="3571875" cy="1406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9742219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57188" y="714375"/>
            <a:ext cx="81867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黑体" pitchFamily="2" charset="-122"/>
                <a:ea typeface="黑体" pitchFamily="2" charset="-122"/>
              </a:rPr>
              <a:t>尝试学习掌握文献中的方法，用于自己的问题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357188" y="2071688"/>
            <a:ext cx="81867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黑体" pitchFamily="2" charset="-122"/>
                <a:ea typeface="黑体" pitchFamily="2" charset="-122"/>
              </a:rPr>
              <a:t>为建模准备素材和依据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85800" y="2786063"/>
            <a:ext cx="7572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/>
              <a:t>1. </a:t>
            </a:r>
            <a:r>
              <a:rPr lang="zh-CN" altLang="en-US" sz="2000" b="1"/>
              <a:t>科学最忌讳“我们认为”、“我们觉得”</a:t>
            </a:r>
            <a:r>
              <a:rPr lang="en-US" altLang="zh-CN" sz="2000" b="1"/>
              <a:t>…</a:t>
            </a:r>
            <a:endParaRPr lang="zh-CN" altLang="en-US" sz="2000" b="1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5800" y="3243263"/>
            <a:ext cx="7572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/>
              <a:t>2. </a:t>
            </a:r>
            <a:r>
              <a:rPr lang="zh-CN" altLang="en-US" sz="2000" b="1"/>
              <a:t>某文献指出、实践表明、数据表明、数学计算或论证表明</a:t>
            </a:r>
            <a:r>
              <a:rPr lang="en-US" altLang="zh-CN" sz="2000" b="1"/>
              <a:t>…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xmlns="" val="143356687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03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阅读已有文献资料，思考几个问题：</a:t>
            </a:r>
            <a:endParaRPr lang="en-US" altLang="zh-CN" sz="24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为什么这样设定关系、简化环节？</a:t>
            </a:r>
            <a:endParaRPr lang="en-US" altLang="zh-CN" sz="24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同样问题放在今天，这样设定和简化能否改进？</a:t>
            </a:r>
            <a:endParaRPr lang="en-US" altLang="zh-CN" sz="24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把背景具体化，关系设定和简化是否需要改进？</a:t>
            </a:r>
            <a:endParaRPr lang="en-US" altLang="zh-CN" sz="2400" b="1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更换现实背景，同样的关系和设定能否使用？</a:t>
            </a:r>
            <a:endParaRPr lang="en-US" altLang="zh-CN" sz="2400" b="1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4"/>
          <p:cNvSpPr txBox="1">
            <a:spLocks/>
          </p:cNvSpPr>
          <p:nvPr/>
        </p:nvSpPr>
        <p:spPr bwMode="auto">
          <a:xfrm>
            <a:off x="428625" y="4214813"/>
            <a:ext cx="75723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2400" b="1" kern="0" dirty="0">
                <a:latin typeface="微软雅黑" pitchFamily="34" charset="-122"/>
                <a:ea typeface="微软雅黑" pitchFamily="34" charset="-122"/>
              </a:rPr>
              <a:t>尝试回答上述问题，并在此基础上建立数学模型。</a:t>
            </a:r>
          </a:p>
        </p:txBody>
      </p:sp>
    </p:spTree>
    <p:extLst>
      <p:ext uri="{BB962C8B-B14F-4D97-AF65-F5344CB8AC3E}">
        <p14:creationId xmlns:p14="http://schemas.microsoft.com/office/powerpoint/2010/main" xmlns="" val="376628950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571500" y="571500"/>
            <a:ext cx="3328988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黑体" pitchFamily="2" charset="-122"/>
                <a:ea typeface="黑体" pitchFamily="2" charset="-122"/>
              </a:rPr>
              <a:t>一</a:t>
            </a:r>
            <a:r>
              <a:rPr lang="zh-CN" altLang="en-US" sz="2800" b="1" kern="0" dirty="0" smtClean="0">
                <a:latin typeface="黑体" pitchFamily="2" charset="-122"/>
                <a:ea typeface="黑体" pitchFamily="2" charset="-122"/>
              </a:rPr>
              <a:t>个问题：</a:t>
            </a:r>
            <a:endParaRPr lang="zh-CN" altLang="en-US" sz="2800" b="1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0964" name="TextBox 3"/>
          <p:cNvSpPr txBox="1">
            <a:spLocks noChangeArrowheads="1"/>
          </p:cNvSpPr>
          <p:nvPr/>
        </p:nvSpPr>
        <p:spPr bwMode="auto">
          <a:xfrm>
            <a:off x="642910" y="1571612"/>
            <a:ext cx="4929222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FFF00"/>
                </a:solidFill>
              </a:rPr>
              <a:t>一个消费者准备购买手机，但是对于选择多大的屏幕尺寸犹豫不决。如何帮他解决这个问题？</a:t>
            </a:r>
            <a:endParaRPr lang="zh-CN" altLang="en-US" sz="3200" b="1" dirty="0">
              <a:solidFill>
                <a:srgbClr val="FFFF00"/>
              </a:solidFill>
            </a:endParaRP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2"/>
          <a:srcRect l="20000" t="11340" r="8333" b="16495"/>
          <a:stretch>
            <a:fillRect/>
          </a:stretch>
        </p:blipFill>
        <p:spPr bwMode="auto">
          <a:xfrm>
            <a:off x="5572132" y="1643050"/>
            <a:ext cx="307183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3835848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31"/>
          <p:cNvSpPr>
            <a:spLocks noChangeArrowheads="1"/>
          </p:cNvSpPr>
          <p:nvPr/>
        </p:nvSpPr>
        <p:spPr bwMode="auto">
          <a:xfrm>
            <a:off x="428625" y="404813"/>
            <a:ext cx="8358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手机的最佳屏幕尺寸</a:t>
            </a:r>
            <a:r>
              <a:rPr kumimoji="1" lang="en-US" altLang="zh-CN" sz="2800" b="1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参考思路</a:t>
            </a:r>
            <a:r>
              <a:rPr kumimoji="1" lang="en-US" altLang="zh-CN" sz="2800" b="1" dirty="0">
                <a:latin typeface="Times New Roman" pitchFamily="18" charset="0"/>
                <a:ea typeface="楷体_GB2312" pitchFamily="49" charset="-122"/>
              </a:rPr>
              <a:t>)</a:t>
            </a:r>
          </a:p>
        </p:txBody>
      </p:sp>
      <p:sp>
        <p:nvSpPr>
          <p:cNvPr id="6" name="Rectangle 1031"/>
          <p:cNvSpPr>
            <a:spLocks noChangeArrowheads="1"/>
          </p:cNvSpPr>
          <p:nvPr/>
        </p:nvSpPr>
        <p:spPr bwMode="auto">
          <a:xfrm>
            <a:off x="428625" y="1000125"/>
            <a:ext cx="8358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Times New Roman" pitchFamily="18" charset="0"/>
                <a:ea typeface="楷体_GB2312" pitchFamily="49" charset="-122"/>
              </a:rPr>
              <a:t>什么是手机？</a:t>
            </a:r>
            <a:endParaRPr kumimoji="1" lang="en-US" altLang="zh-CN" sz="2800" b="1">
              <a:solidFill>
                <a:srgbClr val="FF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7" name="Rectangle 1031"/>
          <p:cNvSpPr>
            <a:spLocks noChangeArrowheads="1"/>
          </p:cNvSpPr>
          <p:nvPr/>
        </p:nvSpPr>
        <p:spPr bwMode="auto">
          <a:xfrm>
            <a:off x="428625" y="1452563"/>
            <a:ext cx="507206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随身携带、单手或双手托举操作、输入输出都靠屏幕操作</a:t>
            </a:r>
            <a:endParaRPr kumimoji="1" lang="en-US" altLang="zh-CN" sz="2400" b="1" dirty="0">
              <a:solidFill>
                <a:srgbClr val="FFFF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Rectangle 1031"/>
          <p:cNvSpPr>
            <a:spLocks noChangeArrowheads="1"/>
          </p:cNvSpPr>
          <p:nvPr/>
        </p:nvSpPr>
        <p:spPr bwMode="auto">
          <a:xfrm>
            <a:off x="428625" y="2214563"/>
            <a:ext cx="83581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随身携带：</a:t>
            </a:r>
            <a:endParaRPr kumimoji="1" lang="en-US" altLang="zh-CN" sz="2800" b="1" dirty="0">
              <a:latin typeface="Times New Roman" pitchFamily="18" charset="0"/>
              <a:ea typeface="楷体_GB2312" pitchFamily="49" charset="-122"/>
            </a:endParaRPr>
          </a:p>
          <a:p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轻便、容易装入衣裤口袋</a:t>
            </a:r>
            <a:endParaRPr kumimoji="1" lang="en-US" altLang="zh-CN" sz="2400" b="1" dirty="0">
              <a:solidFill>
                <a:srgbClr val="FFFF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Rectangle 1031"/>
          <p:cNvSpPr>
            <a:spLocks noChangeArrowheads="1"/>
          </p:cNvSpPr>
          <p:nvPr/>
        </p:nvSpPr>
        <p:spPr bwMode="auto">
          <a:xfrm>
            <a:off x="428625" y="3071813"/>
            <a:ext cx="83581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单手或双手托举操作：</a:t>
            </a:r>
            <a:endParaRPr kumimoji="1" lang="en-US" altLang="zh-CN" sz="2800" b="1" dirty="0">
              <a:latin typeface="Times New Roman" pitchFamily="18" charset="0"/>
              <a:ea typeface="楷体_GB2312" pitchFamily="49" charset="-122"/>
            </a:endParaRPr>
          </a:p>
          <a:p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轻便、单手能掌握</a:t>
            </a:r>
            <a:endParaRPr kumimoji="1" lang="en-US" altLang="zh-CN" sz="2400" b="1" dirty="0">
              <a:solidFill>
                <a:srgbClr val="FFFF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Rectangle 1031"/>
          <p:cNvSpPr>
            <a:spLocks noChangeArrowheads="1"/>
          </p:cNvSpPr>
          <p:nvPr/>
        </p:nvSpPr>
        <p:spPr bwMode="auto">
          <a:xfrm>
            <a:off x="428625" y="3857625"/>
            <a:ext cx="5143500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输入输出都靠屏幕操作：</a:t>
            </a:r>
            <a:endParaRPr kumimoji="1" lang="en-US" altLang="zh-CN" sz="2800" b="1" dirty="0">
              <a:latin typeface="Times New Roman" pitchFamily="18" charset="0"/>
              <a:ea typeface="楷体_GB2312" pitchFamily="49" charset="-122"/>
            </a:endParaRPr>
          </a:p>
          <a:p>
            <a:r>
              <a:rPr kumimoji="1" lang="zh-CN" altLang="en-US" sz="24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便于指尖触控、最轻松的握持姿势、距离人眼的距离和人眼的视界</a:t>
            </a:r>
            <a:endParaRPr kumimoji="1" lang="en-US" altLang="zh-CN" sz="2400" b="1" dirty="0">
              <a:solidFill>
                <a:srgbClr val="FFFF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00063" y="5384800"/>
            <a:ext cx="8358217" cy="830263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/>
              <a:t>最后结果：建立手掌大小、手臂长度、使用习惯与手机屏幕大小的函数关系</a:t>
            </a:r>
          </a:p>
        </p:txBody>
      </p:sp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2"/>
          <a:srcRect l="29375" r="29375"/>
          <a:stretch>
            <a:fillRect/>
          </a:stretch>
        </p:blipFill>
        <p:spPr bwMode="auto">
          <a:xfrm>
            <a:off x="6500813" y="357188"/>
            <a:ext cx="928687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6" name="Picture 10"/>
          <p:cNvPicPr>
            <a:picLocks noChangeAspect="1" noChangeArrowheads="1"/>
          </p:cNvPicPr>
          <p:nvPr/>
        </p:nvPicPr>
        <p:blipFill>
          <a:blip r:embed="rId3"/>
          <a:srcRect l="23038" r="20648"/>
          <a:stretch>
            <a:fillRect/>
          </a:stretch>
        </p:blipFill>
        <p:spPr bwMode="auto">
          <a:xfrm>
            <a:off x="5072063" y="2500313"/>
            <a:ext cx="1160462" cy="154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7" name="Picture 11"/>
          <p:cNvPicPr>
            <a:picLocks noChangeAspect="1" noChangeArrowheads="1"/>
          </p:cNvPicPr>
          <p:nvPr/>
        </p:nvPicPr>
        <p:blipFill>
          <a:blip r:embed="rId4"/>
          <a:srcRect l="18333" r="25000"/>
          <a:stretch>
            <a:fillRect/>
          </a:stretch>
        </p:blipFill>
        <p:spPr bwMode="auto">
          <a:xfrm>
            <a:off x="6316663" y="2500313"/>
            <a:ext cx="1327150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8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61288" y="2500313"/>
            <a:ext cx="131127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直接箭头连接符 13"/>
          <p:cNvCxnSpPr>
            <a:stCxn id="34825" idx="2"/>
            <a:endCxn id="34826" idx="0"/>
          </p:cNvCxnSpPr>
          <p:nvPr/>
        </p:nvCxnSpPr>
        <p:spPr>
          <a:xfrm rot="5400000">
            <a:off x="6082506" y="1616870"/>
            <a:ext cx="454025" cy="13128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4825" idx="2"/>
            <a:endCxn id="34827" idx="0"/>
          </p:cNvCxnSpPr>
          <p:nvPr/>
        </p:nvCxnSpPr>
        <p:spPr>
          <a:xfrm rot="16200000" flipH="1">
            <a:off x="6746081" y="2266157"/>
            <a:ext cx="454025" cy="142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34825" idx="2"/>
            <a:endCxn id="34828" idx="0"/>
          </p:cNvCxnSpPr>
          <p:nvPr/>
        </p:nvCxnSpPr>
        <p:spPr>
          <a:xfrm rot="16200000" flipH="1">
            <a:off x="7464425" y="1547813"/>
            <a:ext cx="454025" cy="1450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7781694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9" name="矩形 15"/>
          <p:cNvSpPr>
            <a:spLocks noChangeArrowheads="1"/>
          </p:cNvSpPr>
          <p:nvPr/>
        </p:nvSpPr>
        <p:spPr bwMode="auto">
          <a:xfrm>
            <a:off x="357189" y="357188"/>
            <a:ext cx="4036218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1" compatLnSpc="1">
            <a:prstTxWarp prst="textNoShape">
              <a:avLst/>
            </a:prstTxWarp>
          </a:bodyPr>
          <a:lstStyle/>
          <a:p>
            <a:pPr eaLnBrk="0" hangingPunct="0"/>
            <a:r>
              <a:rPr lang="zh-CN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培养创新思维</a:t>
            </a:r>
            <a:endParaRPr lang="zh-CN" alt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522687" y="3628926"/>
            <a:ext cx="3857625" cy="9286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内容占位符 4"/>
          <p:cNvSpPr>
            <a:spLocks noGrp="1"/>
          </p:cNvSpPr>
          <p:nvPr>
            <p:ph idx="1"/>
          </p:nvPr>
        </p:nvSpPr>
        <p:spPr>
          <a:xfrm>
            <a:off x="565720" y="1412776"/>
            <a:ext cx="8229600" cy="2114550"/>
          </a:xfrm>
        </p:spPr>
        <p:txBody>
          <a:bodyPr/>
          <a:lstStyle/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、看待问题的方式创新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现实层面；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、数学方法方面的创新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数学层面；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、关键：全面深入的掌握问题背景，了解相应的数学进展，打开思路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6749" y="3843239"/>
            <a:ext cx="542925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653340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4402832" cy="113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1" compatLnSpc="1">
            <a:prstTxWarp prst="textNoShape">
              <a:avLst/>
            </a:prstTxWarp>
          </a:bodyPr>
          <a:lstStyle/>
          <a:p>
            <a:pPr algn="l"/>
            <a:r>
              <a:rPr lang="zh-CN" altLang="en-US" b="1" kern="1200" dirty="0">
                <a:solidFill>
                  <a:srgbClr val="FFFF00"/>
                </a:solidFill>
              </a:rPr>
              <a:t>创新的三个层面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86238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、观察已有模型的现实背景，找到关键关系和简化环节，思考几个问题：</a:t>
            </a:r>
            <a:endParaRPr lang="en-US" altLang="zh-CN" sz="28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   为什么这样设定关系、简化环节？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   这样做存在哪些不足之处？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   同样问题放在今天，这样设定和简化能否改进？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   把背景具体化，关系设定和简化是否需要改进？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更换现实背景，同样的关系和设定能否使用？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   今天技术手段和研究方法都有进步，能否改进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74235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86238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、观察已有模型的数学架构，思考几个问题：</a:t>
            </a:r>
            <a:endParaRPr lang="en-US" altLang="zh-CN" sz="28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   为什么选择这种数学方法？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   能否换用其他数学方法？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换用其他方法与现有方法相比，有什么优缺点？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   模型中采用的数学方法有没有新的研究进展？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研究背景具体化，对数学架构有什么影响？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更换现实背景，此数学架构能否使用？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可以考虑的方向：维度、不确定性、分析方法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xmlns="" val="255660316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00488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、观察已有模型的求解方法，思考几个问题：</a:t>
            </a:r>
            <a:endParaRPr lang="en-US" altLang="zh-CN" sz="28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Tx/>
              <a:buNone/>
              <a:defRPr/>
            </a:pP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   为什么选择这种求解方法？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   有没有其他求解方法？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各种求解方法有什么最新的研究成果？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       对求解方法本身是否有改进的思路？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实际背景不同，求解方法是否需要改变？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数据的特点不同，求解方法是否需要改变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xmlns="" val="292912877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6" name="Text Box 12"/>
          <p:cNvSpPr txBox="1">
            <a:spLocks noChangeArrowheads="1"/>
          </p:cNvSpPr>
          <p:nvPr/>
        </p:nvSpPr>
        <p:spPr bwMode="auto">
          <a:xfrm>
            <a:off x="285750" y="285750"/>
            <a:ext cx="72151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数学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建模</a:t>
            </a:r>
            <a:r>
              <a:rPr lang="zh-CN" alt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的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楷体_GB2312" pitchFamily="49" charset="-122"/>
              </a:rPr>
              <a:t>基本方法</a:t>
            </a:r>
          </a:p>
        </p:txBody>
      </p:sp>
      <p:sp>
        <p:nvSpPr>
          <p:cNvPr id="22531" name="TextBox 12"/>
          <p:cNvSpPr txBox="1">
            <a:spLocks noChangeArrowheads="1"/>
          </p:cNvSpPr>
          <p:nvPr/>
        </p:nvSpPr>
        <p:spPr bwMode="auto">
          <a:xfrm>
            <a:off x="357187" y="1214438"/>
            <a:ext cx="4790877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eaLnBrk="0" hangingPunct="0">
              <a:spcBef>
                <a:spcPct val="50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defRPr kumimoji="1" sz="2800" b="1">
                <a:solidFill>
                  <a:srgbClr val="FFFF00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l"/>
              <a:defRPr sz="280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l"/>
              <a:defRPr sz="240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l"/>
              <a:defRPr sz="200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机理分析：根据对客观事物特性的认识，找出反映内部机理的数量</a:t>
            </a:r>
            <a:r>
              <a:rPr lang="zh-CN" altLang="en-US" dirty="0" smtClean="0">
                <a:solidFill>
                  <a:schemeClr val="tx1"/>
                </a:solidFill>
              </a:rPr>
              <a:t>规律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测试分析：将对象看作</a:t>
            </a:r>
            <a:r>
              <a:rPr lang="zh-CN" altLang="en-US" dirty="0" smtClean="0">
                <a:solidFill>
                  <a:schemeClr val="tx1"/>
                </a:solidFill>
              </a:rPr>
              <a:t>“黑箱”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</a:rPr>
              <a:t>通过</a:t>
            </a:r>
            <a:r>
              <a:rPr lang="zh-CN" altLang="en-US" dirty="0">
                <a:solidFill>
                  <a:schemeClr val="tx1"/>
                </a:solidFill>
              </a:rPr>
              <a:t>对量测数据的统计分析，找出与数据拟合最好的模型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二者</a:t>
            </a:r>
            <a:r>
              <a:rPr lang="zh-CN" altLang="en-US" dirty="0">
                <a:solidFill>
                  <a:schemeClr val="tx1"/>
                </a:solidFill>
              </a:rPr>
              <a:t>结合：用机理分析建立模型</a:t>
            </a:r>
            <a:r>
              <a:rPr lang="zh-CN" altLang="en-US" dirty="0" smtClean="0">
                <a:solidFill>
                  <a:schemeClr val="tx1"/>
                </a:solidFill>
              </a:rPr>
              <a:t>结构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</a:rPr>
              <a:t>用</a:t>
            </a:r>
            <a:r>
              <a:rPr lang="zh-CN" altLang="en-US" dirty="0">
                <a:solidFill>
                  <a:schemeClr val="tx1"/>
                </a:solidFill>
              </a:rPr>
              <a:t>测试分析确定模型参数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8" y="1214438"/>
            <a:ext cx="3043237" cy="228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25" y="3571875"/>
            <a:ext cx="3071813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2486642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827584" y="5157192"/>
            <a:ext cx="5472608" cy="432048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620688"/>
            <a:ext cx="7632848" cy="525658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rPr>
              <a:t>主要内容</a:t>
            </a:r>
            <a:endParaRPr lang="en-US" altLang="zh-CN" sz="5400" b="1" dirty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什么是数学建模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/>
              <a:t>关于数学</a:t>
            </a:r>
            <a:r>
              <a:rPr lang="zh-CN" altLang="en-US" b="1" dirty="0" smtClean="0"/>
              <a:t>建模竞赛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数学建模竞赛的培训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b="1" dirty="0" smtClean="0"/>
              <a:t>竞赛之外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1336364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6967"/>
            <a:ext cx="3106688" cy="113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l"/>
            <a:r>
              <a:rPr lang="en-US" altLang="zh-CN" b="1" kern="1200" dirty="0" smtClean="0">
                <a:solidFill>
                  <a:srgbClr val="FFFF00"/>
                </a:solidFill>
              </a:rPr>
              <a:t>4. </a:t>
            </a:r>
            <a:r>
              <a:rPr lang="zh-CN" altLang="en-US" b="1" kern="1200" dirty="0" smtClean="0">
                <a:solidFill>
                  <a:srgbClr val="FFFF00"/>
                </a:solidFill>
              </a:rPr>
              <a:t>竞赛之外</a:t>
            </a:r>
            <a:endParaRPr lang="zh-CN" altLang="en-US" b="1" kern="12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810559"/>
            <a:ext cx="756084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3600" b="1" dirty="0" smtClean="0">
                <a:solidFill>
                  <a:srgbClr val="FFFF00"/>
                </a:solidFill>
              </a:rPr>
              <a:t>鼓励优秀的论文投稿</a:t>
            </a:r>
            <a:endParaRPr lang="en-US" altLang="zh-CN" sz="3600" b="1" dirty="0" smtClean="0">
              <a:solidFill>
                <a:srgbClr val="FFFF00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各类竞赛和课程会产生大量论文</a:t>
            </a:r>
            <a:endParaRPr lang="en-US" altLang="zh-CN" sz="2400" b="1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择优支持向期刊或会议投稿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322305973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6967"/>
            <a:ext cx="6635080" cy="113982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l"/>
            <a:r>
              <a:rPr lang="zh-CN" altLang="en-US" b="1" kern="1200" dirty="0" smtClean="0">
                <a:solidFill>
                  <a:srgbClr val="FFFF00"/>
                </a:solidFill>
              </a:rPr>
              <a:t>鼓励大学生开展科研创新</a:t>
            </a:r>
            <a:endParaRPr lang="zh-CN" altLang="en-US" b="1" kern="12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1810559"/>
            <a:ext cx="756084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FF00"/>
                </a:solidFill>
              </a:rPr>
              <a:t>自寻题目，用数学建模方法开展研究</a:t>
            </a:r>
            <a:endParaRPr lang="en-US" altLang="zh-CN" sz="2400" b="1" dirty="0" smtClean="0">
              <a:solidFill>
                <a:srgbClr val="FFFF00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FF00"/>
                </a:solidFill>
              </a:rPr>
              <a:t>借此申报大学生科技项目、科技竞赛等</a:t>
            </a:r>
            <a:endParaRPr lang="en-US" altLang="zh-CN" sz="2400" b="1" dirty="0" smtClean="0">
              <a:solidFill>
                <a:srgbClr val="FFFF00"/>
              </a:solidFill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683569" y="3775680"/>
            <a:ext cx="7560840" cy="2677656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FF66"/>
                </a:solidFill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2400" b="1" dirty="0">
                <a:solidFill>
                  <a:srgbClr val="FFFF66"/>
                </a:solidFill>
                <a:latin typeface="Times New Roman" pitchFamily="18" charset="0"/>
                <a:ea typeface="楷体_GB2312" pitchFamily="49" charset="-122"/>
              </a:rPr>
              <a:t>、发现一个自己感兴趣，又有实际意义的问题；</a:t>
            </a:r>
            <a:endParaRPr kumimoji="1" lang="en-US" altLang="zh-CN" sz="2400" b="1" dirty="0">
              <a:solidFill>
                <a:srgbClr val="FFFF66"/>
              </a:solidFill>
              <a:latin typeface="Times New Roman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FF66"/>
                </a:solidFill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2400" b="1" dirty="0">
                <a:solidFill>
                  <a:srgbClr val="FFFF66"/>
                </a:solidFill>
                <a:latin typeface="Times New Roman" pitchFamily="18" charset="0"/>
                <a:ea typeface="楷体_GB2312" pitchFamily="49" charset="-122"/>
              </a:rPr>
              <a:t>、查找有关的研究文献，弄清楚三件事：</a:t>
            </a:r>
            <a:endParaRPr kumimoji="1" lang="en-US" altLang="zh-CN" sz="2400" b="1" dirty="0">
              <a:solidFill>
                <a:srgbClr val="FFFF66"/>
              </a:solidFill>
              <a:latin typeface="Times New Roman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       问题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的完整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背景、已有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的研究分析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itchFamily="18" charset="0"/>
                <a:ea typeface="楷体_GB2312" pitchFamily="49" charset="-122"/>
              </a:rPr>
              <a:t>方法和结果</a:t>
            </a:r>
            <a:endParaRPr kumimoji="1" lang="en-US" altLang="zh-CN" sz="2400" b="1" dirty="0">
              <a:solidFill>
                <a:srgbClr val="FFFFFF"/>
              </a:solidFill>
              <a:latin typeface="Times New Roman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FF66"/>
                </a:solidFill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zh-CN" altLang="en-US" sz="2400" b="1" dirty="0">
                <a:solidFill>
                  <a:srgbClr val="FFFF66"/>
                </a:solidFill>
                <a:latin typeface="Times New Roman" pitchFamily="18" charset="0"/>
                <a:ea typeface="楷体_GB2312" pitchFamily="49" charset="-122"/>
              </a:rPr>
              <a:t>、看懂文献，明确自己要做什么；</a:t>
            </a:r>
            <a:endParaRPr kumimoji="1" lang="en-US" altLang="zh-CN" sz="2400" b="1" dirty="0">
              <a:solidFill>
                <a:srgbClr val="FFFF66"/>
              </a:solidFill>
              <a:latin typeface="Times New Roman" pitchFamily="18" charset="0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FF66"/>
                </a:solidFill>
                <a:latin typeface="Times New Roman" pitchFamily="18" charset="0"/>
                <a:ea typeface="楷体_GB2312" pitchFamily="49" charset="-122"/>
              </a:rPr>
              <a:t>4</a:t>
            </a:r>
            <a:r>
              <a:rPr kumimoji="1" lang="zh-CN" altLang="en-US" sz="2400" b="1" dirty="0">
                <a:solidFill>
                  <a:srgbClr val="FFFF66"/>
                </a:solidFill>
                <a:latin typeface="Times New Roman" pitchFamily="18" charset="0"/>
                <a:ea typeface="楷体_GB2312" pitchFamily="49" charset="-122"/>
              </a:rPr>
              <a:t>、参照文献，建模、分析、求解。</a:t>
            </a:r>
            <a:endParaRPr kumimoji="1" lang="zh-CN" altLang="en-US" sz="2400" b="1" dirty="0"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661695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60350"/>
            <a:ext cx="5472161" cy="701675"/>
          </a:xfr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4000" b="1" kern="12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  <a:cs typeface="+mn-cs"/>
              </a:rPr>
              <a:t>如何</a:t>
            </a:r>
            <a:r>
              <a:rPr lang="zh-CN" altLang="en-US" sz="4000" b="1" kern="1200" dirty="0">
                <a:solidFill>
                  <a:srgbClr val="FFFF00"/>
                </a:solidFill>
                <a:latin typeface="Arial" charset="0"/>
                <a:ea typeface="楷体_GB2312" pitchFamily="49" charset="-122"/>
                <a:cs typeface="+mn-cs"/>
              </a:rPr>
              <a:t>评价一个</a:t>
            </a:r>
            <a:r>
              <a:rPr lang="zh-CN" altLang="en-US" sz="4000" b="1" kern="12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  <a:cs typeface="+mn-cs"/>
              </a:rPr>
              <a:t>数学模型</a:t>
            </a:r>
            <a:endParaRPr lang="zh-CN" altLang="en-US" sz="4000" b="1" kern="1200" dirty="0">
              <a:solidFill>
                <a:srgbClr val="FFFF00"/>
              </a:solidFill>
              <a:latin typeface="Arial" charset="0"/>
              <a:ea typeface="楷体_GB2312" pitchFamily="49" charset="-122"/>
              <a:cs typeface="+mn-cs"/>
            </a:endParaRP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438274" y="1268413"/>
            <a:ext cx="7086054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 dirty="0"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、没有对和错，只有好和更好。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438274" y="1916113"/>
            <a:ext cx="414024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zh-CN" altLang="en-US" sz="2800" b="1">
                <a:latin typeface="Times New Roman" pitchFamily="18" charset="0"/>
                <a:ea typeface="楷体_GB2312" pitchFamily="49" charset="-122"/>
              </a:rPr>
              <a:t>、经得起实践检验。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85750" y="4143380"/>
            <a:ext cx="8424863" cy="1384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建立数学模型是为了解决实际问题，所以只要逻辑上说得通、能够解决问题即可。模型的复杂性和精巧程度并不重要！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85750" y="2789260"/>
            <a:ext cx="8501063" cy="1169987"/>
          </a:xfrm>
          <a:prstGeom prst="rect">
            <a:avLst/>
          </a:prstGeom>
          <a:solidFill>
            <a:srgbClr val="33CC33">
              <a:alpha val="39999"/>
            </a:srgb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构思精巧、结构复杂、技术先进、计算繁杂</a:t>
            </a:r>
            <a:endParaRPr kumimoji="1" lang="en-US" altLang="zh-CN" sz="2800" b="1" dirty="0">
              <a:latin typeface="Times New Roman" pitchFamily="18" charset="0"/>
              <a:ea typeface="楷体_GB2312" pitchFamily="49" charset="-122"/>
            </a:endParaRPr>
          </a:p>
          <a:p>
            <a:pPr algn="r">
              <a:spcBef>
                <a:spcPct val="50000"/>
              </a:spcBef>
            </a:pPr>
            <a:r>
              <a:rPr kumimoji="1" lang="en-US" altLang="zh-CN" sz="2800" b="1" dirty="0">
                <a:latin typeface="Times New Roman" pitchFamily="18" charset="0"/>
                <a:ea typeface="楷体_GB2312" pitchFamily="49" charset="-122"/>
              </a:rPr>
              <a:t>——</a:t>
            </a:r>
            <a:r>
              <a:rPr kumimoji="1" lang="zh-CN" altLang="en-US" sz="2800" b="1" dirty="0">
                <a:latin typeface="Times New Roman" pitchFamily="18" charset="0"/>
                <a:ea typeface="楷体_GB2312" pitchFamily="49" charset="-122"/>
              </a:rPr>
              <a:t>这些都不是建立数学模型的目的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85750" y="5643578"/>
            <a:ext cx="8424863" cy="52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宇宙大爆炸理论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xmlns="" val="34475164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8229600" cy="706438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rgbClr val="FFFF00"/>
                </a:solidFill>
              </a:rPr>
              <a:t>案例</a:t>
            </a:r>
            <a:r>
              <a:rPr lang="en-US" altLang="zh-CN" sz="3200" dirty="0">
                <a:solidFill>
                  <a:srgbClr val="FFFF00"/>
                </a:solidFill>
              </a:rPr>
              <a:t>1 </a:t>
            </a:r>
            <a:r>
              <a:rPr lang="zh-CN" altLang="en-US" sz="3200" dirty="0">
                <a:solidFill>
                  <a:srgbClr val="FFFF00"/>
                </a:solidFill>
              </a:rPr>
              <a:t>反复学习及效率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692150"/>
            <a:ext cx="1944687" cy="57626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b="1" dirty="0">
                <a:solidFill>
                  <a:srgbClr val="FFFF00"/>
                </a:solidFill>
              </a:rPr>
              <a:t>问题背景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468313" y="1196975"/>
            <a:ext cx="82073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dirty="0"/>
              <a:t>  </a:t>
            </a:r>
            <a:r>
              <a:rPr lang="zh-CN" altLang="en-US" sz="2800" dirty="0"/>
              <a:t>心理学研究指出，任何一种新技能的获得和提高都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/>
              <a:t>要通过一定时间的学习。在学习中，常常会碰到这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/>
              <a:t>样的现象，这个学生学得快，掌握得深，而哪个学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/>
              <a:t>生学得差，掌握得浅。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468313" y="3573463"/>
            <a:ext cx="820737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/>
              <a:t>  </a:t>
            </a:r>
            <a:r>
              <a:rPr lang="zh-CN" altLang="en-US" sz="2800"/>
              <a:t>以学习电脑为例，假设每学习电脑一次，能掌握一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/>
              <a:t>定的新内容，其程度为常数</a:t>
            </a:r>
            <a:r>
              <a:rPr lang="en-US" altLang="zh-CN" sz="2800"/>
              <a:t>A(0&lt;A&lt;1),</a:t>
            </a:r>
            <a:r>
              <a:rPr lang="zh-CN" altLang="en-US" sz="2800"/>
              <a:t>试用数学知识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/>
              <a:t>来描述经过多少次学习，就能基本掌握电脑知识。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00034" y="3071810"/>
            <a:ext cx="100806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FFFF00"/>
                </a:solidFill>
              </a:rPr>
              <a:t>问题</a:t>
            </a: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395288" y="4941888"/>
            <a:ext cx="201612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FFFF00"/>
                </a:solidFill>
              </a:rPr>
              <a:t>问题分析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42844" y="5072074"/>
            <a:ext cx="8713787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zh-CN" sz="2800" dirty="0"/>
              <a:t>                   </a:t>
            </a:r>
            <a:r>
              <a:rPr lang="zh-CN" altLang="en-US" sz="2800" dirty="0"/>
              <a:t>基本能掌握电脑知识，其掌握的程度应该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/>
              <a:t>是接近于</a:t>
            </a:r>
            <a:r>
              <a:rPr lang="en-US" altLang="zh-CN" sz="2800" dirty="0"/>
              <a:t>1</a:t>
            </a:r>
            <a:r>
              <a:rPr lang="zh-CN" altLang="en-US" sz="2800" dirty="0"/>
              <a:t>的时候。那么，关键是如何确定经过</a:t>
            </a:r>
            <a:r>
              <a:rPr lang="en-US" altLang="zh-CN" sz="2800" dirty="0"/>
              <a:t>n</a:t>
            </a:r>
            <a:r>
              <a:rPr lang="zh-CN" altLang="en-US" sz="2800" dirty="0"/>
              <a:t>次后，掌握电脑知识程度的函数表达式，从而确定</a:t>
            </a:r>
            <a:r>
              <a:rPr lang="en-US" altLang="zh-CN" sz="2800" dirty="0"/>
              <a:t>n</a:t>
            </a:r>
            <a:r>
              <a:rPr lang="zh-CN" altLang="en-US" sz="2800" dirty="0"/>
              <a:t>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3075" grpId="0" build="p"/>
      <p:bldP spid="3077" grpId="0"/>
      <p:bldP spid="3078" grpId="0"/>
      <p:bldP spid="3079" grpId="0"/>
      <p:bldP spid="3080" grpId="0"/>
      <p:bldP spid="30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4638"/>
            <a:ext cx="1882775" cy="633412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rgbClr val="FFFF00"/>
                </a:solidFill>
              </a:rPr>
              <a:t>模型假设</a:t>
            </a:r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>
            <p:ph sz="quarter" idx="1"/>
          </p:nvPr>
        </p:nvGraphicFramePr>
        <p:xfrm>
          <a:off x="395288" y="836613"/>
          <a:ext cx="6624637" cy="504825"/>
        </p:xfrm>
        <a:graphic>
          <a:graphicData uri="http://schemas.openxmlformats.org/presentationml/2006/ole">
            <p:oleObj spid="_x0000_s1026" name="Equation" r:id="rId3" imgW="2387520" imgH="203040" progId="Equation.DSMT4">
              <p:embed/>
            </p:oleObj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>
            <p:ph sz="quarter" idx="2"/>
          </p:nvPr>
        </p:nvGraphicFramePr>
        <p:xfrm>
          <a:off x="395288" y="1341438"/>
          <a:ext cx="7777162" cy="863600"/>
        </p:xfrm>
        <a:graphic>
          <a:graphicData uri="http://schemas.openxmlformats.org/presentationml/2006/ole">
            <p:oleObj spid="_x0000_s1027" name="公式" r:id="rId4" imgW="2844720" imgH="317160" progId="Equation.3">
              <p:embed/>
            </p:oleObj>
          </a:graphicData>
        </a:graphic>
      </p:graphicFrame>
      <p:graphicFrame>
        <p:nvGraphicFramePr>
          <p:cNvPr id="4111" name="Object 15"/>
          <p:cNvGraphicFramePr>
            <a:graphicFrameLocks noChangeAspect="1"/>
          </p:cNvGraphicFramePr>
          <p:nvPr>
            <p:ph sz="quarter" idx="3"/>
          </p:nvPr>
        </p:nvGraphicFramePr>
        <p:xfrm>
          <a:off x="179388" y="2781300"/>
          <a:ext cx="8496300" cy="1223963"/>
        </p:xfrm>
        <a:graphic>
          <a:graphicData uri="http://schemas.openxmlformats.org/presentationml/2006/ole">
            <p:oleObj spid="_x0000_s1028" name="公式" r:id="rId5" imgW="3314520" imgH="469800" progId="Equation.3">
              <p:embed/>
            </p:oleObj>
          </a:graphicData>
        </a:graphic>
      </p:graphicFrame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395288" y="2133600"/>
            <a:ext cx="18827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zh-CN" altLang="en-US" sz="3200" b="1" dirty="0">
                <a:solidFill>
                  <a:srgbClr val="FFFF00"/>
                </a:solidFill>
              </a:rPr>
              <a:t>模型建立</a:t>
            </a:r>
          </a:p>
        </p:txBody>
      </p:sp>
      <p:graphicFrame>
        <p:nvGraphicFramePr>
          <p:cNvPr id="4117" name="Object 21"/>
          <p:cNvGraphicFramePr>
            <a:graphicFrameLocks noChangeAspect="1"/>
          </p:cNvGraphicFramePr>
          <p:nvPr>
            <p:ph sz="quarter" idx="4"/>
          </p:nvPr>
        </p:nvGraphicFramePr>
        <p:xfrm>
          <a:off x="3419475" y="4076700"/>
          <a:ext cx="2520950" cy="504825"/>
        </p:xfrm>
        <a:graphic>
          <a:graphicData uri="http://schemas.openxmlformats.org/presentationml/2006/ole">
            <p:oleObj spid="_x0000_s1029" name="公式" r:id="rId6" imgW="952200" imgH="190440" progId="Equation.3">
              <p:embed/>
            </p:oleObj>
          </a:graphicData>
        </a:graphic>
      </p:graphicFrame>
      <p:graphicFrame>
        <p:nvGraphicFramePr>
          <p:cNvPr id="4119" name="Object 23"/>
          <p:cNvGraphicFramePr>
            <a:graphicFrameLocks noChangeAspect="1"/>
          </p:cNvGraphicFramePr>
          <p:nvPr/>
        </p:nvGraphicFramePr>
        <p:xfrm>
          <a:off x="250825" y="4508500"/>
          <a:ext cx="8569325" cy="2089150"/>
        </p:xfrm>
        <a:graphic>
          <a:graphicData uri="http://schemas.openxmlformats.org/presentationml/2006/ole">
            <p:oleObj spid="_x0000_s1030" name="公式" r:id="rId7" imgW="3136680" imgH="723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1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2027238" cy="633412"/>
          </a:xfrm>
        </p:spPr>
        <p:txBody>
          <a:bodyPr/>
          <a:lstStyle/>
          <a:p>
            <a:r>
              <a:rPr lang="zh-CN" altLang="en-US" sz="3200" b="1">
                <a:solidFill>
                  <a:schemeClr val="accent2"/>
                </a:solidFill>
              </a:rPr>
              <a:t>模型求解</a:t>
            </a:r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>
            <p:ph idx="1"/>
          </p:nvPr>
        </p:nvGraphicFramePr>
        <p:xfrm>
          <a:off x="323850" y="1628775"/>
          <a:ext cx="8281988" cy="1927225"/>
        </p:xfrm>
        <a:graphic>
          <a:graphicData uri="http://schemas.openxmlformats.org/presentationml/2006/ole">
            <p:oleObj spid="_x0000_s2050" name="公式" r:id="rId4" imgW="2565360" imgH="596880" progId="Equation.3">
              <p:embed/>
            </p:oleObj>
          </a:graphicData>
        </a:graphic>
      </p:graphicFrame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179388" y="908050"/>
            <a:ext cx="2374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由上式模型得</a:t>
            </a: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323850" y="3573463"/>
            <a:ext cx="8424863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可以看出，当学习次数</a:t>
            </a:r>
            <a:r>
              <a:rPr lang="en-US" altLang="zh-CN" sz="2800" dirty="0">
                <a:solidFill>
                  <a:schemeClr val="bg1"/>
                </a:solidFill>
              </a:rPr>
              <a:t>n</a:t>
            </a:r>
            <a:r>
              <a:rPr lang="zh-CN" altLang="en-US" sz="2800" dirty="0">
                <a:solidFill>
                  <a:schemeClr val="bg1"/>
                </a:solidFill>
              </a:rPr>
              <a:t>增大时</a:t>
            </a:r>
            <a:r>
              <a:rPr lang="zh-CN" altLang="en-US" sz="3200" dirty="0">
                <a:solidFill>
                  <a:schemeClr val="bg1"/>
                </a:solidFill>
              </a:rPr>
              <a:t>，   </a:t>
            </a:r>
            <a:r>
              <a:rPr lang="zh-CN" altLang="en-US" sz="2800" dirty="0">
                <a:solidFill>
                  <a:schemeClr val="bg1"/>
                </a:solidFill>
              </a:rPr>
              <a:t>随之增大，且越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来越接近于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</a:rPr>
              <a:t>100%</a:t>
            </a:r>
            <a:r>
              <a:rPr lang="zh-CN" altLang="en-US" sz="2800" dirty="0">
                <a:solidFill>
                  <a:schemeClr val="bg1"/>
                </a:solidFill>
              </a:rPr>
              <a:t>），但不会达到</a:t>
            </a:r>
            <a:r>
              <a:rPr lang="en-US" altLang="zh-CN" sz="2800" dirty="0">
                <a:solidFill>
                  <a:schemeClr val="bg1"/>
                </a:solidFill>
              </a:rPr>
              <a:t>100%</a:t>
            </a:r>
            <a:r>
              <a:rPr lang="zh-CN" altLang="en-US" sz="2800" dirty="0">
                <a:solidFill>
                  <a:schemeClr val="bg1"/>
                </a:solidFill>
              </a:rPr>
              <a:t>。这就说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明了一个道理：</a:t>
            </a:r>
          </a:p>
        </p:txBody>
      </p:sp>
      <p:pic>
        <p:nvPicPr>
          <p:cNvPr id="14346" name="Picture 10" descr="7GRW]JTGL%6N%](~F_P$}UQ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5600" y="3716338"/>
            <a:ext cx="431800" cy="361950"/>
          </a:xfrm>
          <a:prstGeom prst="rect">
            <a:avLst/>
          </a:prstGeom>
          <a:noFill/>
        </p:spPr>
      </p:pic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2771775" y="4652963"/>
            <a:ext cx="37433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2800" b="1">
                <a:solidFill>
                  <a:srgbClr val="0000FF"/>
                </a:solidFill>
              </a:rPr>
              <a:t>熟能生巧，学无止境！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4342" grpId="0"/>
      <p:bldP spid="14345" grpId="0"/>
      <p:bldP spid="143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437"/>
          </a:xfrm>
          <a:noFill/>
          <a:ln/>
        </p:spPr>
        <p:txBody>
          <a:bodyPr/>
          <a:lstStyle/>
          <a:p>
            <a:pPr algn="l"/>
            <a:r>
              <a:rPr lang="zh-CN" altLang="en-US" sz="3200" b="1">
                <a:solidFill>
                  <a:srgbClr val="0000FF"/>
                </a:solidFill>
              </a:rPr>
              <a:t>模型解释及应用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125538"/>
            <a:ext cx="7993062" cy="1439862"/>
          </a:xfrm>
        </p:spPr>
        <p:txBody>
          <a:bodyPr/>
          <a:lstStyle/>
          <a:p>
            <a:r>
              <a:rPr lang="zh-CN" altLang="en-US" sz="2800"/>
              <a:t>不妨假设在学习过程中，掌握</a:t>
            </a:r>
            <a:r>
              <a:rPr lang="en-US" altLang="zh-CN" sz="2800"/>
              <a:t>95%</a:t>
            </a:r>
            <a:r>
              <a:rPr lang="zh-CN" altLang="en-US" sz="2800"/>
              <a:t>以上的学习</a:t>
            </a:r>
          </a:p>
          <a:p>
            <a:pPr>
              <a:buFontTx/>
              <a:buNone/>
            </a:pPr>
            <a:r>
              <a:rPr lang="zh-CN" altLang="en-US" sz="2800"/>
              <a:t>内容就算基本掌握。根据以上模型来计算至少需</a:t>
            </a:r>
          </a:p>
          <a:p>
            <a:pPr>
              <a:buFontTx/>
              <a:buNone/>
            </a:pPr>
            <a:r>
              <a:rPr lang="zh-CN" altLang="en-US" sz="2800"/>
              <a:t>要学习多少次？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468313" y="2708275"/>
            <a:ext cx="8424862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800"/>
              <a:t>一般情况下， </a:t>
            </a:r>
            <a:r>
              <a:rPr lang="en-US" altLang="zh-CN" sz="2800"/>
              <a:t>=0,</a:t>
            </a:r>
            <a:r>
              <a:rPr lang="zh-CN" altLang="en-US" sz="2800"/>
              <a:t>即开始学习时，对电脑一无所知，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2800"/>
              <a:t>如果每次学习掌握程度为</a:t>
            </a:r>
            <a:r>
              <a:rPr lang="en-US" altLang="zh-CN" sz="2800"/>
              <a:t>30%,</a:t>
            </a:r>
            <a:r>
              <a:rPr lang="zh-CN" altLang="en-US" sz="2800"/>
              <a:t>逐个代入数据，如表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sz="2800"/>
              <a:t>2-1</a:t>
            </a:r>
            <a:r>
              <a:rPr lang="zh-CN" altLang="en-US" sz="2800"/>
              <a:t>所示。</a:t>
            </a:r>
          </a:p>
        </p:txBody>
      </p:sp>
      <p:pic>
        <p:nvPicPr>
          <p:cNvPr id="16390" name="Picture 6" descr="~PQLDR{O3_NE$9J}`_FQQ}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4438" y="2781300"/>
            <a:ext cx="361950" cy="381000"/>
          </a:xfrm>
          <a:prstGeom prst="rect">
            <a:avLst/>
          </a:prstGeom>
          <a:noFill/>
        </p:spPr>
      </p:pic>
      <p:graphicFrame>
        <p:nvGraphicFramePr>
          <p:cNvPr id="16468" name="Group 84"/>
          <p:cNvGraphicFramePr>
            <a:graphicFrameLocks noGrp="1"/>
          </p:cNvGraphicFramePr>
          <p:nvPr>
            <p:ph sz="half" idx="2"/>
          </p:nvPr>
        </p:nvGraphicFramePr>
        <p:xfrm>
          <a:off x="611188" y="4437063"/>
          <a:ext cx="8137525" cy="850900"/>
        </p:xfrm>
        <a:graphic>
          <a:graphicData uri="http://schemas.openxmlformats.org/drawingml/2006/table">
            <a:tbl>
              <a:tblPr/>
              <a:tblGrid>
                <a:gridCol w="647700"/>
                <a:gridCol w="649287"/>
                <a:gridCol w="792163"/>
                <a:gridCol w="792162"/>
                <a:gridCol w="792163"/>
                <a:gridCol w="792162"/>
                <a:gridCol w="719138"/>
                <a:gridCol w="792162"/>
                <a:gridCol w="682625"/>
                <a:gridCol w="739775"/>
                <a:gridCol w="738188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0.92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0.94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0.97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470" name="Rectangle 86"/>
          <p:cNvSpPr>
            <a:spLocks noChangeArrowheads="1"/>
          </p:cNvSpPr>
          <p:nvPr/>
        </p:nvSpPr>
        <p:spPr bwMode="auto">
          <a:xfrm>
            <a:off x="2268538" y="3860800"/>
            <a:ext cx="46085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200"/>
              <a:t>表</a:t>
            </a:r>
            <a:r>
              <a:rPr lang="en-US" altLang="zh-CN" sz="2200"/>
              <a:t>2-1 </a:t>
            </a:r>
            <a:r>
              <a:rPr lang="zh-CN" altLang="en-US" sz="2200"/>
              <a:t>学习次数与掌握程度关系表</a:t>
            </a:r>
          </a:p>
        </p:txBody>
      </p:sp>
      <p:sp>
        <p:nvSpPr>
          <p:cNvPr id="16471" name="Rectangle 87"/>
          <p:cNvSpPr>
            <a:spLocks noChangeArrowheads="1"/>
          </p:cNvSpPr>
          <p:nvPr/>
        </p:nvSpPr>
        <p:spPr bwMode="auto">
          <a:xfrm>
            <a:off x="323850" y="5589588"/>
            <a:ext cx="8062913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800" b="1" dirty="0">
                <a:solidFill>
                  <a:srgbClr val="FFFF00"/>
                </a:solidFill>
              </a:rPr>
              <a:t>随着学习的进行，掌握速度越来越慢，这也是学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2800" b="1" dirty="0">
                <a:solidFill>
                  <a:srgbClr val="FFFF00"/>
                </a:solidFill>
              </a:rPr>
              <a:t>习的道理，入门容易，深入钻研难！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16387" grpId="0" build="p"/>
      <p:bldP spid="16389" grpId="0"/>
      <p:bldP spid="16470" grpId="0"/>
      <p:bldP spid="16471" grpId="0"/>
    </p:bldLst>
  </p:timing>
</p:sld>
</file>

<file path=ppt/theme/theme1.xml><?xml version="1.0" encoding="utf-8"?>
<a:theme xmlns:a="http://schemas.openxmlformats.org/drawingml/2006/main" name="Orbit">
  <a:themeElements>
    <a:clrScheme name="Orbit 1">
      <a:dk1>
        <a:srgbClr val="010199"/>
      </a:dk1>
      <a:lt1>
        <a:srgbClr val="FFFFFF"/>
      </a:lt1>
      <a:dk2>
        <a:srgbClr val="000000"/>
      </a:dk2>
      <a:lt2>
        <a:srgbClr val="B2B2B2"/>
      </a:lt2>
      <a:accent1>
        <a:srgbClr val="3399FF"/>
      </a:accent1>
      <a:accent2>
        <a:srgbClr val="666699"/>
      </a:accent2>
      <a:accent3>
        <a:srgbClr val="AAAAAA"/>
      </a:accent3>
      <a:accent4>
        <a:srgbClr val="DADADA"/>
      </a:accent4>
      <a:accent5>
        <a:srgbClr val="ADCAFF"/>
      </a:accent5>
      <a:accent6>
        <a:srgbClr val="5C5C8A"/>
      </a:accent6>
      <a:hlink>
        <a:srgbClr val="FFFFCC"/>
      </a:hlink>
      <a:folHlink>
        <a:srgbClr val="FFCC66"/>
      </a:folHlink>
    </a:clrScheme>
    <a:fontScheme name="Orbit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Orbit 1">
        <a:dk1>
          <a:srgbClr val="010199"/>
        </a:dk1>
        <a:lt1>
          <a:srgbClr val="FFFFFF"/>
        </a:lt1>
        <a:dk2>
          <a:srgbClr val="000000"/>
        </a:dk2>
        <a:lt2>
          <a:srgbClr val="B2B2B2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5C5C8A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2">
        <a:dk1>
          <a:srgbClr val="008000"/>
        </a:dk1>
        <a:lt1>
          <a:srgbClr val="FFFFFF"/>
        </a:lt1>
        <a:dk2>
          <a:srgbClr val="003300"/>
        </a:dk2>
        <a:lt2>
          <a:srgbClr val="C0C0C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ADADA"/>
        </a:accent4>
        <a:accent5>
          <a:srgbClr val="CAE2AA"/>
        </a:accent5>
        <a:accent6>
          <a:srgbClr val="497034"/>
        </a:accent6>
        <a:hlink>
          <a:srgbClr val="33CC33"/>
        </a:hlink>
        <a:folHlink>
          <a:srgbClr val="C1FF8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3">
        <a:dk1>
          <a:srgbClr val="000066"/>
        </a:dk1>
        <a:lt1>
          <a:srgbClr val="FFFFFF"/>
        </a:lt1>
        <a:dk2>
          <a:srgbClr val="000099"/>
        </a:dk2>
        <a:lt2>
          <a:srgbClr val="9FBFFF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00B95C"/>
        </a:accent6>
        <a:hlink>
          <a:srgbClr val="00FFFF"/>
        </a:hlink>
        <a:folHlink>
          <a:srgbClr val="CDE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4">
        <a:dk1>
          <a:srgbClr val="00ACA8"/>
        </a:dk1>
        <a:lt1>
          <a:srgbClr val="FFFFFF"/>
        </a:lt1>
        <a:dk2>
          <a:srgbClr val="006666"/>
        </a:dk2>
        <a:lt2>
          <a:srgbClr val="FFFF99"/>
        </a:lt2>
        <a:accent1>
          <a:srgbClr val="0099CC"/>
        </a:accent1>
        <a:accent2>
          <a:srgbClr val="6D6FC7"/>
        </a:accent2>
        <a:accent3>
          <a:srgbClr val="AAB8B8"/>
        </a:accent3>
        <a:accent4>
          <a:srgbClr val="DADADA"/>
        </a:accent4>
        <a:accent5>
          <a:srgbClr val="AACAE2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5">
        <a:dk1>
          <a:srgbClr val="BA0023"/>
        </a:dk1>
        <a:lt1>
          <a:srgbClr val="FFFFFF"/>
        </a:lt1>
        <a:dk2>
          <a:srgbClr val="800000"/>
        </a:dk2>
        <a:lt2>
          <a:srgbClr val="FFFF99"/>
        </a:lt2>
        <a:accent1>
          <a:srgbClr val="FF6600"/>
        </a:accent1>
        <a:accent2>
          <a:srgbClr val="C5543D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B24B36"/>
        </a:accent6>
        <a:hlink>
          <a:srgbClr val="FFFF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6">
        <a:dk1>
          <a:srgbClr val="6D776E"/>
        </a:dk1>
        <a:lt1>
          <a:srgbClr val="FFFFFF"/>
        </a:lt1>
        <a:dk2>
          <a:srgbClr val="575863"/>
        </a:dk2>
        <a:lt2>
          <a:srgbClr val="DDDDDD"/>
        </a:lt2>
        <a:accent1>
          <a:srgbClr val="0099CC"/>
        </a:accent1>
        <a:accent2>
          <a:srgbClr val="939EA9"/>
        </a:accent2>
        <a:accent3>
          <a:srgbClr val="B4B4B7"/>
        </a:accent3>
        <a:accent4>
          <a:srgbClr val="DADADA"/>
        </a:accent4>
        <a:accent5>
          <a:srgbClr val="AACAE2"/>
        </a:accent5>
        <a:accent6>
          <a:srgbClr val="858F99"/>
        </a:accent6>
        <a:hlink>
          <a:srgbClr val="FFCC00"/>
        </a:hlink>
        <a:folHlink>
          <a:srgbClr val="BD894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7">
        <a:dk1>
          <a:srgbClr val="A28A84"/>
        </a:dk1>
        <a:lt1>
          <a:srgbClr val="FFFFFF"/>
        </a:lt1>
        <a:dk2>
          <a:srgbClr val="765E58"/>
        </a:dk2>
        <a:lt2>
          <a:srgbClr val="DDDDDD"/>
        </a:lt2>
        <a:accent1>
          <a:srgbClr val="CC6600"/>
        </a:accent1>
        <a:accent2>
          <a:srgbClr val="CC9900"/>
        </a:accent2>
        <a:accent3>
          <a:srgbClr val="BDB6B4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FFCC00"/>
        </a:hlink>
        <a:folHlink>
          <a:srgbClr val="FFFF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8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FE9F4"/>
        </a:accent3>
        <a:accent4>
          <a:srgbClr val="000000"/>
        </a:accent4>
        <a:accent5>
          <a:srgbClr val="F8FAFF"/>
        </a:accent5>
        <a:accent6>
          <a:srgbClr val="2DB9B9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 9">
        <a:dk1>
          <a:srgbClr val="FFFFFF"/>
        </a:dk1>
        <a:lt1>
          <a:srgbClr val="FFFFFF"/>
        </a:lt1>
        <a:dk2>
          <a:srgbClr val="AAAAC6"/>
        </a:dk2>
        <a:lt2>
          <a:srgbClr val="FFFFCC"/>
        </a:lt2>
        <a:accent1>
          <a:srgbClr val="66667E"/>
        </a:accent1>
        <a:accent2>
          <a:srgbClr val="629157"/>
        </a:accent2>
        <a:accent3>
          <a:srgbClr val="D2D2DF"/>
        </a:accent3>
        <a:accent4>
          <a:srgbClr val="DADADA"/>
        </a:accent4>
        <a:accent5>
          <a:srgbClr val="B8B8C0"/>
        </a:accent5>
        <a:accent6>
          <a:srgbClr val="58834E"/>
        </a:accent6>
        <a:hlink>
          <a:srgbClr val="6600CC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</Template>
  <TotalTime>2384</TotalTime>
  <Words>2769</Words>
  <Application>Microsoft Office PowerPoint</Application>
  <PresentationFormat>全屏显示(4:3)</PresentationFormat>
  <Paragraphs>328</Paragraphs>
  <Slides>42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45" baseType="lpstr">
      <vt:lpstr>Orbit</vt:lpstr>
      <vt:lpstr>MathType 6.0 Equation</vt:lpstr>
      <vt:lpstr>Microsoft 公式 3.0</vt:lpstr>
      <vt:lpstr>数学建模竞赛培训与指导</vt:lpstr>
      <vt:lpstr>幻灯片 2</vt:lpstr>
      <vt:lpstr>幻灯片 3</vt:lpstr>
      <vt:lpstr>幻灯片 4</vt:lpstr>
      <vt:lpstr>如何评价一个数学模型</vt:lpstr>
      <vt:lpstr>案例1 反复学习及效率</vt:lpstr>
      <vt:lpstr>模型假设</vt:lpstr>
      <vt:lpstr>模型求解</vt:lpstr>
      <vt:lpstr>模型解释及应用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2. 关于数学建模竞赛</vt:lpstr>
      <vt:lpstr>全国大学生数学建模竞赛简介</vt:lpstr>
      <vt:lpstr>全国大学生数学建模竞赛简介</vt:lpstr>
      <vt:lpstr>参赛的意义</vt:lpstr>
      <vt:lpstr>幻灯片 25</vt:lpstr>
      <vt:lpstr>3. 数学建模竞赛的培训</vt:lpstr>
      <vt:lpstr>常用参考书</vt:lpstr>
      <vt:lpstr>培训重点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创新的三个层面</vt:lpstr>
      <vt:lpstr>幻灯片 38</vt:lpstr>
      <vt:lpstr>幻灯片 39</vt:lpstr>
      <vt:lpstr>幻灯片 40</vt:lpstr>
      <vt:lpstr>4. 竞赛之外</vt:lpstr>
      <vt:lpstr>鼓励大学生开展科研创新</vt:lpstr>
    </vt:vector>
  </TitlesOfParts>
  <Company>bit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数学模型</dc:title>
  <dc:creator>li</dc:creator>
  <cp:lastModifiedBy>lenovo</cp:lastModifiedBy>
  <cp:revision>448</cp:revision>
  <dcterms:created xsi:type="dcterms:W3CDTF">2003-09-03T00:48:56Z</dcterms:created>
  <dcterms:modified xsi:type="dcterms:W3CDTF">2021-06-24T03:43:42Z</dcterms:modified>
</cp:coreProperties>
</file>